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8.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0.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36"/>
  </p:notesMasterIdLst>
  <p:sldIdLst>
    <p:sldId id="454" r:id="rId3"/>
    <p:sldId id="472" r:id="rId4"/>
    <p:sldId id="510" r:id="rId5"/>
    <p:sldId id="512" r:id="rId6"/>
    <p:sldId id="511" r:id="rId7"/>
    <p:sldId id="482" r:id="rId8"/>
    <p:sldId id="483" r:id="rId9"/>
    <p:sldId id="484" r:id="rId10"/>
    <p:sldId id="485" r:id="rId11"/>
    <p:sldId id="486" r:id="rId12"/>
    <p:sldId id="488" r:id="rId13"/>
    <p:sldId id="494" r:id="rId14"/>
    <p:sldId id="481" r:id="rId15"/>
    <p:sldId id="498" r:id="rId16"/>
    <p:sldId id="503" r:id="rId17"/>
    <p:sldId id="504" r:id="rId18"/>
    <p:sldId id="501" r:id="rId19"/>
    <p:sldId id="495" r:id="rId20"/>
    <p:sldId id="506" r:id="rId21"/>
    <p:sldId id="473" r:id="rId22"/>
    <p:sldId id="479" r:id="rId23"/>
    <p:sldId id="480" r:id="rId24"/>
    <p:sldId id="489" r:id="rId25"/>
    <p:sldId id="490" r:id="rId26"/>
    <p:sldId id="508" r:id="rId27"/>
    <p:sldId id="477" r:id="rId28"/>
    <p:sldId id="445" r:id="rId29"/>
    <p:sldId id="442" r:id="rId30"/>
    <p:sldId id="493" r:id="rId31"/>
    <p:sldId id="491" r:id="rId32"/>
    <p:sldId id="497" r:id="rId33"/>
    <p:sldId id="496" r:id="rId34"/>
    <p:sldId id="292" r:id="rId35"/>
  </p:sldIdLst>
  <p:sldSz cx="9144000" cy="5143500" type="screen16x9"/>
  <p:notesSz cx="6797675" cy="9928225"/>
  <p:defaultTextStyle>
    <a:defPPr>
      <a:defRPr lang="en-US"/>
    </a:defPPr>
    <a:lvl1pPr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1pPr>
    <a:lvl2pPr marL="366713" indent="90488"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2pPr>
    <a:lvl3pPr marL="733425" indent="180975"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3pPr>
    <a:lvl4pPr marL="1101725" indent="269875"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4pPr>
    <a:lvl5pPr marL="1468438" indent="360363" algn="ctr" rtl="0" fontAlgn="base">
      <a:spcBef>
        <a:spcPct val="0"/>
      </a:spcBef>
      <a:spcAft>
        <a:spcPct val="0"/>
      </a:spcAft>
      <a:defRPr sz="2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2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780">
          <p15:clr>
            <a:srgbClr val="A4A3A4"/>
          </p15:clr>
        </p15:guide>
        <p15:guide id="2" pos="25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Devai" initials="SD" lastIdx="1" clrIdx="0">
    <p:extLst>
      <p:ext uri="{19B8F6BF-5375-455C-9EA6-DF929625EA0E}">
        <p15:presenceInfo xmlns:p15="http://schemas.microsoft.com/office/powerpoint/2012/main" userId="S::suzanne.devai@bbc.co.uk::a283960c-fcfd-4688-b7a7-bd62391a51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31D"/>
    <a:srgbClr val="3399FF"/>
    <a:srgbClr val="EFEFEF"/>
    <a:srgbClr val="EDEDED"/>
    <a:srgbClr val="99CCFF"/>
    <a:srgbClr val="CCECFF"/>
    <a:srgbClr val="0066CC"/>
    <a:srgbClr val="6699FF"/>
    <a:srgbClr val="0099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3792" autoAdjust="0"/>
  </p:normalViewPr>
  <p:slideViewPr>
    <p:cSldViewPr snapToGrid="0" showGuides="1">
      <p:cViewPr varScale="1">
        <p:scale>
          <a:sx n="85" d="100"/>
          <a:sy n="85" d="100"/>
        </p:scale>
        <p:origin x="616" y="40"/>
      </p:cViewPr>
      <p:guideLst>
        <p:guide orient="horz" pos="1780"/>
        <p:guide pos="2505"/>
      </p:guideLst>
    </p:cSldViewPr>
  </p:slideViewPr>
  <p:notesTextViewPr>
    <p:cViewPr>
      <p:scale>
        <a:sx n="100" d="100"/>
        <a:sy n="100" d="100"/>
      </p:scale>
      <p:origin x="0" y="0"/>
    </p:cViewPr>
  </p:notesTextViewPr>
  <p:sorterViewPr>
    <p:cViewPr>
      <p:scale>
        <a:sx n="100" d="100"/>
        <a:sy n="100" d="100"/>
      </p:scale>
      <p:origin x="0" y="-3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3117643047691"/>
          <c:y val="4.364323885941504E-2"/>
          <c:w val="0.46155679330377847"/>
          <c:h val="0.80624526313092915"/>
        </c:manualLayout>
      </c:layout>
      <c:barChart>
        <c:barDir val="bar"/>
        <c:grouping val="percentStacked"/>
        <c:varyColors val="0"/>
        <c:ser>
          <c:idx val="0"/>
          <c:order val="0"/>
          <c:tx>
            <c:strRef>
              <c:f>Sheet1!$B$1</c:f>
              <c:strCache>
                <c:ptCount val="1"/>
                <c:pt idx="0">
                  <c:v>Not at all important</c:v>
                </c:pt>
              </c:strCache>
            </c:strRef>
          </c:tx>
          <c:spPr>
            <a:solidFill>
              <a:srgbClr val="C00000"/>
            </a:solidFill>
            <a:ln>
              <a:noFill/>
            </a:ln>
            <a:effectLst/>
          </c:spPr>
          <c:invertIfNegative val="0"/>
          <c:cat>
            <c:strRef>
              <c:f>Sheet1!$A$2:$A$7</c:f>
              <c:strCache>
                <c:ptCount val="6"/>
                <c:pt idx="0">
                  <c:v>Having a network of family / friends around self</c:v>
                </c:pt>
                <c:pt idx="1">
                  <c:v>Subscribing to religions / moral beliefs</c:v>
                </c:pt>
                <c:pt idx="2">
                  <c:v>Making a positive contribution to society</c:v>
                </c:pt>
                <c:pt idx="3">
                  <c:v>Having values and lifestyle based on tradition</c:v>
                </c:pt>
                <c:pt idx="4">
                  <c:v>Getting as much money / wealth as possible</c:v>
                </c:pt>
                <c:pt idx="5">
                  <c:v>Voicing opinions on important matters</c:v>
                </c:pt>
              </c:strCache>
            </c:strRef>
          </c:cat>
          <c:val>
            <c:numRef>
              <c:f>Sheet1!$B$2:$B$7</c:f>
              <c:numCache>
                <c:formatCode>0%</c:formatCode>
                <c:ptCount val="6"/>
                <c:pt idx="0">
                  <c:v>0.02</c:v>
                </c:pt>
                <c:pt idx="1">
                  <c:v>0.03</c:v>
                </c:pt>
                <c:pt idx="2">
                  <c:v>0.02</c:v>
                </c:pt>
                <c:pt idx="3">
                  <c:v>0.05</c:v>
                </c:pt>
                <c:pt idx="4">
                  <c:v>0.04</c:v>
                </c:pt>
                <c:pt idx="5">
                  <c:v>0.04</c:v>
                </c:pt>
              </c:numCache>
            </c:numRef>
          </c:val>
          <c:extLst>
            <c:ext xmlns:c16="http://schemas.microsoft.com/office/drawing/2014/chart" uri="{C3380CC4-5D6E-409C-BE32-E72D297353CC}">
              <c16:uniqueId val="{00000000-85D7-4E63-959A-25AF75C26E59}"/>
            </c:ext>
          </c:extLst>
        </c:ser>
        <c:ser>
          <c:idx val="1"/>
          <c:order val="1"/>
          <c:tx>
            <c:strRef>
              <c:f>Sheet1!$C$1</c:f>
              <c:strCache>
                <c:ptCount val="1"/>
                <c:pt idx="0">
                  <c:v>Not very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Having a network of family / friends around self</c:v>
                </c:pt>
                <c:pt idx="1">
                  <c:v>Subscribing to religions / moral beliefs</c:v>
                </c:pt>
                <c:pt idx="2">
                  <c:v>Making a positive contribution to society</c:v>
                </c:pt>
                <c:pt idx="3">
                  <c:v>Having values and lifestyle based on tradition</c:v>
                </c:pt>
                <c:pt idx="4">
                  <c:v>Getting as much money / wealth as possible</c:v>
                </c:pt>
                <c:pt idx="5">
                  <c:v>Voicing opinions on important matters</c:v>
                </c:pt>
              </c:strCache>
            </c:strRef>
          </c:cat>
          <c:val>
            <c:numRef>
              <c:f>Sheet1!$C$2:$C$7</c:f>
              <c:numCache>
                <c:formatCode>0%</c:formatCode>
                <c:ptCount val="6"/>
                <c:pt idx="0">
                  <c:v>0.06</c:v>
                </c:pt>
                <c:pt idx="1">
                  <c:v>0.11</c:v>
                </c:pt>
                <c:pt idx="2">
                  <c:v>0.12</c:v>
                </c:pt>
                <c:pt idx="3">
                  <c:v>0.15</c:v>
                </c:pt>
                <c:pt idx="4">
                  <c:v>0.15</c:v>
                </c:pt>
                <c:pt idx="5">
                  <c:v>0.16</c:v>
                </c:pt>
              </c:numCache>
            </c:numRef>
          </c:val>
          <c:extLst>
            <c:ext xmlns:c16="http://schemas.microsoft.com/office/drawing/2014/chart" uri="{C3380CC4-5D6E-409C-BE32-E72D297353CC}">
              <c16:uniqueId val="{00000001-85D7-4E63-959A-25AF75C26E59}"/>
            </c:ext>
          </c:extLst>
        </c:ser>
        <c:ser>
          <c:idx val="2"/>
          <c:order val="2"/>
          <c:tx>
            <c:strRef>
              <c:f>Sheet1!$D$1</c:f>
              <c:strCache>
                <c:ptCount val="1"/>
                <c:pt idx="0">
                  <c:v>Fairly important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Having a network of family / friends around self</c:v>
                </c:pt>
                <c:pt idx="1">
                  <c:v>Subscribing to religions / moral beliefs</c:v>
                </c:pt>
                <c:pt idx="2">
                  <c:v>Making a positive contribution to society</c:v>
                </c:pt>
                <c:pt idx="3">
                  <c:v>Having values and lifestyle based on tradition</c:v>
                </c:pt>
                <c:pt idx="4">
                  <c:v>Getting as much money / wealth as possible</c:v>
                </c:pt>
                <c:pt idx="5">
                  <c:v>Voicing opinions on important matters</c:v>
                </c:pt>
              </c:strCache>
            </c:strRef>
          </c:cat>
          <c:val>
            <c:numRef>
              <c:f>Sheet1!$D$2:$D$7</c:f>
              <c:numCache>
                <c:formatCode>0%</c:formatCode>
                <c:ptCount val="6"/>
                <c:pt idx="0">
                  <c:v>0.39</c:v>
                </c:pt>
                <c:pt idx="1">
                  <c:v>0.28999999999999998</c:v>
                </c:pt>
                <c:pt idx="2">
                  <c:v>0.51</c:v>
                </c:pt>
                <c:pt idx="3">
                  <c:v>0.52</c:v>
                </c:pt>
                <c:pt idx="4">
                  <c:v>0.45</c:v>
                </c:pt>
                <c:pt idx="5">
                  <c:v>0.47</c:v>
                </c:pt>
              </c:numCache>
            </c:numRef>
          </c:val>
          <c:extLst>
            <c:ext xmlns:c16="http://schemas.microsoft.com/office/drawing/2014/chart" uri="{C3380CC4-5D6E-409C-BE32-E72D297353CC}">
              <c16:uniqueId val="{00000002-85D7-4E63-959A-25AF75C26E59}"/>
            </c:ext>
          </c:extLst>
        </c:ser>
        <c:ser>
          <c:idx val="3"/>
          <c:order val="3"/>
          <c:tx>
            <c:strRef>
              <c:f>Sheet1!$E$1</c:f>
              <c:strCache>
                <c:ptCount val="1"/>
                <c:pt idx="0">
                  <c:v>Very important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Having a network of family / friends around self</c:v>
                </c:pt>
                <c:pt idx="1">
                  <c:v>Subscribing to religions / moral beliefs</c:v>
                </c:pt>
                <c:pt idx="2">
                  <c:v>Making a positive contribution to society</c:v>
                </c:pt>
                <c:pt idx="3">
                  <c:v>Having values and lifestyle based on tradition</c:v>
                </c:pt>
                <c:pt idx="4">
                  <c:v>Getting as much money / wealth as possible</c:v>
                </c:pt>
                <c:pt idx="5">
                  <c:v>Voicing opinions on important matters</c:v>
                </c:pt>
              </c:strCache>
            </c:strRef>
          </c:cat>
          <c:val>
            <c:numRef>
              <c:f>Sheet1!$E$2:$E$7</c:f>
              <c:numCache>
                <c:formatCode>0%</c:formatCode>
                <c:ptCount val="6"/>
                <c:pt idx="0">
                  <c:v>0.52</c:v>
                </c:pt>
                <c:pt idx="1">
                  <c:v>0.56999999999999995</c:v>
                </c:pt>
                <c:pt idx="2">
                  <c:v>0.33</c:v>
                </c:pt>
                <c:pt idx="3">
                  <c:v>0.27</c:v>
                </c:pt>
                <c:pt idx="4">
                  <c:v>0.33</c:v>
                </c:pt>
                <c:pt idx="5">
                  <c:v>0.3</c:v>
                </c:pt>
              </c:numCache>
            </c:numRef>
          </c:val>
          <c:extLst>
            <c:ext xmlns:c16="http://schemas.microsoft.com/office/drawing/2014/chart" uri="{C3380CC4-5D6E-409C-BE32-E72D297353CC}">
              <c16:uniqueId val="{00000003-85D7-4E63-959A-25AF75C26E59}"/>
            </c:ext>
          </c:extLst>
        </c:ser>
        <c:dLbls>
          <c:showLegendKey val="0"/>
          <c:showVal val="0"/>
          <c:showCatName val="0"/>
          <c:showSerName val="0"/>
          <c:showPercent val="0"/>
          <c:showBubbleSize val="0"/>
        </c:dLbls>
        <c:gapWidth val="50"/>
        <c:overlap val="100"/>
        <c:axId val="339185752"/>
        <c:axId val="339186536"/>
      </c:barChart>
      <c:catAx>
        <c:axId val="339185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9186536"/>
        <c:crosses val="autoZero"/>
        <c:auto val="1"/>
        <c:lblAlgn val="ctr"/>
        <c:lblOffset val="100"/>
        <c:noMultiLvlLbl val="0"/>
      </c:catAx>
      <c:valAx>
        <c:axId val="339186536"/>
        <c:scaling>
          <c:orientation val="minMax"/>
        </c:scaling>
        <c:delete val="1"/>
        <c:axPos val="t"/>
        <c:numFmt formatCode="0%" sourceLinked="1"/>
        <c:majorTickMark val="out"/>
        <c:minorTickMark val="none"/>
        <c:tickLblPos val="nextTo"/>
        <c:crossAx val="339185752"/>
        <c:crosses val="autoZero"/>
        <c:crossBetween val="between"/>
      </c:valAx>
      <c:spPr>
        <a:noFill/>
        <a:ln>
          <a:noFill/>
        </a:ln>
        <a:effectLst/>
      </c:spPr>
    </c:plotArea>
    <c:legend>
      <c:legendPos val="b"/>
      <c:layout>
        <c:manualLayout>
          <c:xMode val="edge"/>
          <c:yMode val="edge"/>
          <c:x val="9.1624812567098906E-4"/>
          <c:y val="0.86520583877007062"/>
          <c:w val="0.97212514030340746"/>
          <c:h val="6.216115570545530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74465570038798E-3"/>
          <c:y val="0"/>
          <c:w val="0.96711580284120491"/>
          <c:h val="1"/>
        </c:manualLayout>
      </c:layout>
      <c:barChart>
        <c:barDir val="bar"/>
        <c:grouping val="clustered"/>
        <c:varyColors val="0"/>
        <c:ser>
          <c:idx val="0"/>
          <c:order val="0"/>
          <c:tx>
            <c:strRef>
              <c:f>Sheet1!$B$1</c:f>
              <c:strCache>
                <c:ptCount val="1"/>
                <c:pt idx="0">
                  <c:v>Total Sample</c:v>
                </c:pt>
              </c:strCache>
            </c:strRef>
          </c:tx>
          <c:spPr>
            <a:solidFill>
              <a:schemeClr val="accent2">
                <a:lumMod val="75000"/>
              </a:schemeClr>
            </a:solidFill>
            <a:ln>
              <a:noFill/>
            </a:ln>
            <a:effectLst/>
          </c:spPr>
          <c:invertIfNegative val="0"/>
          <c:dLbls>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Over population</c:v>
                </c:pt>
                <c:pt idx="1">
                  <c:v>Deforestation</c:v>
                </c:pt>
                <c:pt idx="2">
                  <c:v>Lack of clean water</c:v>
                </c:pt>
                <c:pt idx="3">
                  <c:v>Bad sanitation</c:v>
                </c:pt>
                <c:pt idx="4">
                  <c:v>Land scarcity</c:v>
                </c:pt>
                <c:pt idx="5">
                  <c:v>Bad transportation and roads</c:v>
                </c:pt>
                <c:pt idx="6">
                  <c:v>Rising sea level</c:v>
                </c:pt>
                <c:pt idx="7">
                  <c:v>Natural disasters</c:v>
                </c:pt>
                <c:pt idx="8">
                  <c:v>More and more trash</c:v>
                </c:pt>
                <c:pt idx="9">
                  <c:v>Pollution</c:v>
                </c:pt>
              </c:strCache>
            </c:strRef>
          </c:cat>
          <c:val>
            <c:numRef>
              <c:f>Sheet1!$B$2:$B$11</c:f>
              <c:numCache>
                <c:formatCode>###0%</c:formatCode>
                <c:ptCount val="10"/>
                <c:pt idx="0">
                  <c:v>0.448180403779943</c:v>
                </c:pt>
                <c:pt idx="1">
                  <c:v>0.33456517799060997</c:v>
                </c:pt>
                <c:pt idx="2">
                  <c:v>0.27495887508849898</c:v>
                </c:pt>
                <c:pt idx="3">
                  <c:v>0.21181031151228383</c:v>
                </c:pt>
                <c:pt idx="4">
                  <c:v>0.38688997848089601</c:v>
                </c:pt>
                <c:pt idx="5">
                  <c:v>0.18879506998616499</c:v>
                </c:pt>
                <c:pt idx="6">
                  <c:v>0.154479760726035</c:v>
                </c:pt>
                <c:pt idx="7">
                  <c:v>5.4412054768249701E-2</c:v>
                </c:pt>
                <c:pt idx="8">
                  <c:v>3.9564136452104562E-2</c:v>
                </c:pt>
                <c:pt idx="9">
                  <c:v>1.209173118145499E-2</c:v>
                </c:pt>
              </c:numCache>
            </c:numRef>
          </c:val>
          <c:extLst>
            <c:ext xmlns:c16="http://schemas.microsoft.com/office/drawing/2014/chart" uri="{C3380CC4-5D6E-409C-BE32-E72D297353CC}">
              <c16:uniqueId val="{00000000-9136-458F-86F9-088A03DF06BF}"/>
            </c:ext>
          </c:extLst>
        </c:ser>
        <c:dLbls>
          <c:showLegendKey val="0"/>
          <c:showVal val="0"/>
          <c:showCatName val="0"/>
          <c:showSerName val="0"/>
          <c:showPercent val="0"/>
          <c:showBubbleSize val="0"/>
        </c:dLbls>
        <c:gapWidth val="50"/>
        <c:axId val="419624920"/>
        <c:axId val="419628056"/>
      </c:barChart>
      <c:catAx>
        <c:axId val="419624920"/>
        <c:scaling>
          <c:orientation val="maxMin"/>
        </c:scaling>
        <c:delete val="1"/>
        <c:axPos val="l"/>
        <c:numFmt formatCode="General" sourceLinked="1"/>
        <c:majorTickMark val="out"/>
        <c:minorTickMark val="none"/>
        <c:tickLblPos val="nextTo"/>
        <c:crossAx val="419628056"/>
        <c:crosses val="autoZero"/>
        <c:auto val="1"/>
        <c:lblAlgn val="ctr"/>
        <c:lblOffset val="100"/>
        <c:noMultiLvlLbl val="0"/>
      </c:catAx>
      <c:valAx>
        <c:axId val="419628056"/>
        <c:scaling>
          <c:orientation val="minMax"/>
          <c:max val="0.70000000000000007"/>
        </c:scaling>
        <c:delete val="1"/>
        <c:axPos val="t"/>
        <c:numFmt formatCode="###0%" sourceLinked="1"/>
        <c:majorTickMark val="out"/>
        <c:minorTickMark val="none"/>
        <c:tickLblPos val="none"/>
        <c:crossAx val="419624920"/>
        <c:crosses val="autoZero"/>
        <c:crossBetween val="between"/>
        <c:majorUnit val="0.1"/>
        <c:min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r>
              <a:rPr lang="en-GB" sz="1320" b="1" dirty="0">
                <a:solidFill>
                  <a:schemeClr val="bg1"/>
                </a:solidFill>
              </a:rPr>
              <a:t>BELIEFS</a:t>
            </a:r>
            <a:r>
              <a:rPr lang="en-GB" sz="1320" b="1" baseline="0" dirty="0">
                <a:solidFill>
                  <a:schemeClr val="bg1"/>
                </a:solidFill>
              </a:rPr>
              <a:t> ABOUT RESPONSIBILITY FOR ENVIRONMENT</a:t>
            </a:r>
            <a:endParaRPr lang="en-GB" sz="1320" b="1" dirty="0">
              <a:solidFill>
                <a:schemeClr val="bg1"/>
              </a:solidFill>
            </a:endParaRPr>
          </a:p>
        </c:rich>
      </c:tx>
      <c:layout>
        <c:manualLayout>
          <c:xMode val="edge"/>
          <c:yMode val="edge"/>
          <c:x val="0.17966595872866553"/>
          <c:y val="9.6990296897226935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32570037924654388"/>
          <c:y val="0.19833599271732699"/>
          <c:w val="0.45587387190460904"/>
          <c:h val="0.76610089842035645"/>
        </c:manualLayout>
      </c:layout>
      <c:barChart>
        <c:barDir val="bar"/>
        <c:grouping val="stacked"/>
        <c:varyColors val="0"/>
        <c:ser>
          <c:idx val="5"/>
          <c:order val="0"/>
          <c:tx>
            <c:strRef>
              <c:f>Sheet1!$A$7</c:f>
              <c:strCache>
                <c:ptCount val="1"/>
                <c:pt idx="0">
                  <c:v>Don’t know</c:v>
                </c:pt>
              </c:strCache>
            </c:strRef>
          </c:tx>
          <c:spPr>
            <a:solidFill>
              <a:schemeClr val="bg1">
                <a:lumMod val="85000"/>
              </a:schemeClr>
            </a:solidFill>
            <a:ln>
              <a:noFill/>
            </a:ln>
            <a:effectLst/>
          </c:spPr>
          <c:invertIfNegative val="0"/>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Sheet1!$B$7:$G$7</c:f>
              <c:numCache>
                <c:formatCode>0%</c:formatCode>
                <c:ptCount val="6"/>
                <c:pt idx="0">
                  <c:v>1.3760946305773746E-2</c:v>
                </c:pt>
                <c:pt idx="1">
                  <c:v>1.8902273577082154E-2</c:v>
                </c:pt>
                <c:pt idx="2">
                  <c:v>2.5499682474797614E-2</c:v>
                </c:pt>
                <c:pt idx="3">
                  <c:v>2.041156045927266E-2</c:v>
                </c:pt>
                <c:pt idx="4">
                  <c:v>2.5327679123352938E-2</c:v>
                </c:pt>
                <c:pt idx="5">
                  <c:v>3.5081793046889589E-2</c:v>
                </c:pt>
              </c:numCache>
            </c:numRef>
          </c:val>
          <c:extLst>
            <c:ext xmlns:c16="http://schemas.microsoft.com/office/drawing/2014/chart" uri="{C3380CC4-5D6E-409C-BE32-E72D297353CC}">
              <c16:uniqueId val="{00000005-0E15-4A9D-B2C2-7786CBED4036}"/>
            </c:ext>
          </c:extLst>
        </c:ser>
        <c:ser>
          <c:idx val="4"/>
          <c:order val="1"/>
          <c:tx>
            <c:strRef>
              <c:f>Sheet1!$A$6</c:f>
              <c:strCache>
                <c:ptCount val="1"/>
                <c:pt idx="0">
                  <c:v>Strongly disagree</c:v>
                </c:pt>
              </c:strCache>
            </c:strRef>
          </c:tx>
          <c:spPr>
            <a:solidFill>
              <a:srgbClr val="AF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Sheet1!$B$6:$G$6</c:f>
              <c:numCache>
                <c:formatCode>0%</c:formatCode>
                <c:ptCount val="6"/>
                <c:pt idx="0">
                  <c:v>3.9512067137977065E-2</c:v>
                </c:pt>
                <c:pt idx="1">
                  <c:v>4.1182183978725778E-2</c:v>
                </c:pt>
                <c:pt idx="2">
                  <c:v>2.6267662584009931E-2</c:v>
                </c:pt>
                <c:pt idx="3">
                  <c:v>4.5723954614282573E-2</c:v>
                </c:pt>
                <c:pt idx="4">
                  <c:v>4.2167299066117513E-2</c:v>
                </c:pt>
                <c:pt idx="5">
                  <c:v>6.0493855093996386E-2</c:v>
                </c:pt>
              </c:numCache>
            </c:numRef>
          </c:val>
          <c:extLst>
            <c:ext xmlns:c16="http://schemas.microsoft.com/office/drawing/2014/chart" uri="{C3380CC4-5D6E-409C-BE32-E72D297353CC}">
              <c16:uniqueId val="{00000004-0E15-4A9D-B2C2-7786CBED4036}"/>
            </c:ext>
          </c:extLst>
        </c:ser>
        <c:ser>
          <c:idx val="3"/>
          <c:order val="2"/>
          <c:tx>
            <c:strRef>
              <c:f>Sheet1!$A$5</c:f>
              <c:strCache>
                <c:ptCount val="1"/>
                <c:pt idx="0">
                  <c:v>Disagree</c:v>
                </c:pt>
              </c:strCache>
            </c:strRef>
          </c:tx>
          <c:spPr>
            <a:solidFill>
              <a:srgbClr val="F893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Sheet1!$B$5:$G$5</c:f>
              <c:numCache>
                <c:formatCode>0%</c:formatCode>
                <c:ptCount val="6"/>
                <c:pt idx="0">
                  <c:v>0.1412370369978195</c:v>
                </c:pt>
                <c:pt idx="1">
                  <c:v>0.16078344816141749</c:v>
                </c:pt>
                <c:pt idx="2">
                  <c:v>0.15785375498385407</c:v>
                </c:pt>
                <c:pt idx="3">
                  <c:v>0.1809992283923626</c:v>
                </c:pt>
                <c:pt idx="4">
                  <c:v>0.19163465052281142</c:v>
                </c:pt>
                <c:pt idx="5">
                  <c:v>0.1692424292625386</c:v>
                </c:pt>
              </c:numCache>
            </c:numRef>
          </c:val>
          <c:extLst>
            <c:ext xmlns:c16="http://schemas.microsoft.com/office/drawing/2014/chart" uri="{C3380CC4-5D6E-409C-BE32-E72D297353CC}">
              <c16:uniqueId val="{00000003-0E15-4A9D-B2C2-7786CBED4036}"/>
            </c:ext>
          </c:extLst>
        </c:ser>
        <c:ser>
          <c:idx val="2"/>
          <c:order val="3"/>
          <c:tx>
            <c:strRef>
              <c:f>Sheet1!$A$4</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Sheet1!$B$4:$G$4</c:f>
              <c:numCache>
                <c:formatCode>0%</c:formatCode>
                <c:ptCount val="6"/>
                <c:pt idx="0">
                  <c:v>0.13880675526460082</c:v>
                </c:pt>
                <c:pt idx="1">
                  <c:v>0.1304104236130009</c:v>
                </c:pt>
                <c:pt idx="2">
                  <c:v>0.17487450073800331</c:v>
                </c:pt>
                <c:pt idx="3">
                  <c:v>0.1690061179002319</c:v>
                </c:pt>
                <c:pt idx="4">
                  <c:v>0.18811469466273334</c:v>
                </c:pt>
                <c:pt idx="5">
                  <c:v>0.20004307640769381</c:v>
                </c:pt>
              </c:numCache>
            </c:numRef>
          </c:val>
          <c:extLst>
            <c:ext xmlns:c16="http://schemas.microsoft.com/office/drawing/2014/chart" uri="{C3380CC4-5D6E-409C-BE32-E72D297353CC}">
              <c16:uniqueId val="{00000002-0E15-4A9D-B2C2-7786CBED4036}"/>
            </c:ext>
          </c:extLst>
        </c:ser>
        <c:ser>
          <c:idx val="1"/>
          <c:order val="4"/>
          <c:tx>
            <c:strRef>
              <c:f>Sheet1!$A$3</c:f>
              <c:strCache>
                <c:ptCount val="1"/>
                <c:pt idx="0">
                  <c:v>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Sheet1!$B$3:$G$3</c:f>
              <c:numCache>
                <c:formatCode>0%</c:formatCode>
                <c:ptCount val="6"/>
                <c:pt idx="0">
                  <c:v>0.43529361972026931</c:v>
                </c:pt>
                <c:pt idx="1">
                  <c:v>0.43243061959084544</c:v>
                </c:pt>
                <c:pt idx="2">
                  <c:v>0.41694660499110969</c:v>
                </c:pt>
                <c:pt idx="3">
                  <c:v>0.43235172321349302</c:v>
                </c:pt>
                <c:pt idx="4">
                  <c:v>0.40580239709449351</c:v>
                </c:pt>
                <c:pt idx="5">
                  <c:v>0.38664745027421626</c:v>
                </c:pt>
              </c:numCache>
            </c:numRef>
          </c:val>
          <c:extLst>
            <c:ext xmlns:c16="http://schemas.microsoft.com/office/drawing/2014/chart" uri="{C3380CC4-5D6E-409C-BE32-E72D297353CC}">
              <c16:uniqueId val="{00000001-0E15-4A9D-B2C2-7786CBED4036}"/>
            </c:ext>
          </c:extLst>
        </c:ser>
        <c:ser>
          <c:idx val="0"/>
          <c:order val="5"/>
          <c:tx>
            <c:strRef>
              <c:f>Sheet1!$A$2</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Sheet1!$B$2:$G$2</c:f>
              <c:numCache>
                <c:formatCode>0%</c:formatCode>
                <c:ptCount val="6"/>
                <c:pt idx="0">
                  <c:v>0.23138957457355944</c:v>
                </c:pt>
                <c:pt idx="1">
                  <c:v>0.21621967716102256</c:v>
                </c:pt>
                <c:pt idx="2">
                  <c:v>0.19789173525285914</c:v>
                </c:pt>
                <c:pt idx="3">
                  <c:v>0.15136975269295058</c:v>
                </c:pt>
                <c:pt idx="4">
                  <c:v>0.14695327953049134</c:v>
                </c:pt>
                <c:pt idx="5">
                  <c:v>0.14823992485192769</c:v>
                </c:pt>
              </c:numCache>
            </c:numRef>
          </c:val>
          <c:extLst>
            <c:ext xmlns:c16="http://schemas.microsoft.com/office/drawing/2014/chart" uri="{C3380CC4-5D6E-409C-BE32-E72D297353CC}">
              <c16:uniqueId val="{00000000-0E15-4A9D-B2C2-7786CBED4036}"/>
            </c:ext>
          </c:extLst>
        </c:ser>
        <c:dLbls>
          <c:showLegendKey val="0"/>
          <c:showVal val="0"/>
          <c:showCatName val="0"/>
          <c:showSerName val="0"/>
          <c:showPercent val="0"/>
          <c:showBubbleSize val="0"/>
        </c:dLbls>
        <c:gapWidth val="70"/>
        <c:overlap val="100"/>
        <c:axId val="530461504"/>
        <c:axId val="530461832"/>
      </c:barChart>
      <c:catAx>
        <c:axId val="530461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0461832"/>
        <c:crosses val="autoZero"/>
        <c:auto val="1"/>
        <c:lblAlgn val="ctr"/>
        <c:lblOffset val="100"/>
        <c:noMultiLvlLbl val="0"/>
      </c:catAx>
      <c:valAx>
        <c:axId val="530461832"/>
        <c:scaling>
          <c:orientation val="minMax"/>
          <c:max val="1"/>
        </c:scaling>
        <c:delete val="1"/>
        <c:axPos val="t"/>
        <c:numFmt formatCode="0%" sourceLinked="1"/>
        <c:majorTickMark val="none"/>
        <c:minorTickMark val="none"/>
        <c:tickLblPos val="nextTo"/>
        <c:crossAx val="530461504"/>
        <c:crosses val="autoZero"/>
        <c:crossBetween val="between"/>
      </c:valAx>
      <c:spPr>
        <a:noFill/>
        <a:ln>
          <a:noFill/>
        </a:ln>
        <a:effectLst/>
      </c:spPr>
    </c:plotArea>
    <c:legend>
      <c:legendPos val="t"/>
      <c:layout>
        <c:manualLayout>
          <c:xMode val="edge"/>
          <c:yMode val="edge"/>
          <c:x val="0"/>
          <c:y val="9.1505635619928374E-2"/>
          <c:w val="0.99660254604111165"/>
          <c:h val="8.2428621359051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r>
              <a:rPr lang="en-GB" sz="1320" b="1" dirty="0">
                <a:solidFill>
                  <a:schemeClr val="bg1"/>
                </a:solidFill>
              </a:rPr>
              <a:t>BELIEFS</a:t>
            </a:r>
            <a:r>
              <a:rPr lang="en-GB" sz="1320" b="1" baseline="0" dirty="0">
                <a:solidFill>
                  <a:schemeClr val="bg1"/>
                </a:solidFill>
              </a:rPr>
              <a:t> ABOUT RESPONSIBILITY FOR ENVIRONMENT</a:t>
            </a:r>
            <a:endParaRPr lang="en-GB" sz="1320" b="1" dirty="0">
              <a:solidFill>
                <a:schemeClr val="bg1"/>
              </a:solidFill>
            </a:endParaRPr>
          </a:p>
        </c:rich>
      </c:tx>
      <c:layout>
        <c:manualLayout>
          <c:xMode val="edge"/>
          <c:yMode val="edge"/>
          <c:x val="0.17966595872866553"/>
          <c:y val="9.6990296897226935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32570037924654388"/>
          <c:y val="0.19833599271732699"/>
          <c:w val="0.45587387190460904"/>
          <c:h val="0.76610089842035645"/>
        </c:manualLayout>
      </c:layout>
      <c:barChart>
        <c:barDir val="bar"/>
        <c:grouping val="stacked"/>
        <c:varyColors val="0"/>
        <c:ser>
          <c:idx val="5"/>
          <c:order val="0"/>
          <c:tx>
            <c:strRef>
              <c:f>Sheet1!$A$7</c:f>
              <c:strCache>
                <c:ptCount val="1"/>
                <c:pt idx="0">
                  <c:v>Don’t know</c:v>
                </c:pt>
              </c:strCache>
            </c:strRef>
          </c:tx>
          <c:spPr>
            <a:solidFill>
              <a:schemeClr val="bg1">
                <a:lumMod val="85000"/>
              </a:schemeClr>
            </a:solidFill>
            <a:ln>
              <a:noFill/>
            </a:ln>
            <a:effectLst/>
          </c:spPr>
          <c:invertIfNegative val="0"/>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Sheet1!$B$7:$G$7</c:f>
              <c:numCache>
                <c:formatCode>0%</c:formatCode>
                <c:ptCount val="6"/>
                <c:pt idx="0">
                  <c:v>1.6848539428996192E-2</c:v>
                </c:pt>
                <c:pt idx="1">
                  <c:v>1.6665459870715982E-2</c:v>
                </c:pt>
                <c:pt idx="2">
                  <c:v>2.8188984700492265E-2</c:v>
                </c:pt>
                <c:pt idx="3">
                  <c:v>1.9343346132518834E-2</c:v>
                </c:pt>
                <c:pt idx="4">
                  <c:v>1.9071900846096942E-2</c:v>
                </c:pt>
                <c:pt idx="5">
                  <c:v>4.155420825662999E-2</c:v>
                </c:pt>
              </c:numCache>
            </c:numRef>
          </c:val>
          <c:extLst>
            <c:ext xmlns:c16="http://schemas.microsoft.com/office/drawing/2014/chart" uri="{C3380CC4-5D6E-409C-BE32-E72D297353CC}">
              <c16:uniqueId val="{00000005-8D43-4DBF-81D7-EBCD125C5EF5}"/>
            </c:ext>
          </c:extLst>
        </c:ser>
        <c:ser>
          <c:idx val="4"/>
          <c:order val="1"/>
          <c:tx>
            <c:strRef>
              <c:f>Sheet1!$A$6</c:f>
              <c:strCache>
                <c:ptCount val="1"/>
                <c:pt idx="0">
                  <c:v>Strongly disagree</c:v>
                </c:pt>
              </c:strCache>
            </c:strRef>
          </c:tx>
          <c:spPr>
            <a:solidFill>
              <a:srgbClr val="AF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Sheet1!$B$6:$G$6</c:f>
              <c:numCache>
                <c:formatCode>0%</c:formatCode>
                <c:ptCount val="6"/>
                <c:pt idx="0">
                  <c:v>4.9703548145043269E-2</c:v>
                </c:pt>
                <c:pt idx="1">
                  <c:v>4.2028158427253895E-2</c:v>
                </c:pt>
                <c:pt idx="2">
                  <c:v>4.0263021443042744E-2</c:v>
                </c:pt>
                <c:pt idx="3">
                  <c:v>4.5819249190864358E-2</c:v>
                </c:pt>
                <c:pt idx="4">
                  <c:v>5.0622678558964997E-2</c:v>
                </c:pt>
                <c:pt idx="5">
                  <c:v>4.7748771891085277E-2</c:v>
                </c:pt>
              </c:numCache>
            </c:numRef>
          </c:val>
          <c:extLst>
            <c:ext xmlns:c16="http://schemas.microsoft.com/office/drawing/2014/chart" uri="{C3380CC4-5D6E-409C-BE32-E72D297353CC}">
              <c16:uniqueId val="{00000004-8D43-4DBF-81D7-EBCD125C5EF5}"/>
            </c:ext>
          </c:extLst>
        </c:ser>
        <c:ser>
          <c:idx val="3"/>
          <c:order val="2"/>
          <c:tx>
            <c:strRef>
              <c:f>Sheet1!$A$5</c:f>
              <c:strCache>
                <c:ptCount val="1"/>
                <c:pt idx="0">
                  <c:v>Disagree</c:v>
                </c:pt>
              </c:strCache>
            </c:strRef>
          </c:tx>
          <c:spPr>
            <a:solidFill>
              <a:srgbClr val="F893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Sheet1!$B$5:$G$5</c:f>
              <c:numCache>
                <c:formatCode>0%</c:formatCode>
                <c:ptCount val="6"/>
                <c:pt idx="0">
                  <c:v>0.15548558637952384</c:v>
                </c:pt>
                <c:pt idx="1">
                  <c:v>0.15952204169300654</c:v>
                </c:pt>
                <c:pt idx="2">
                  <c:v>0.16017646024138735</c:v>
                </c:pt>
                <c:pt idx="3">
                  <c:v>0.16460977589996861</c:v>
                </c:pt>
                <c:pt idx="4">
                  <c:v>0.18586673964788855</c:v>
                </c:pt>
                <c:pt idx="5">
                  <c:v>0.18728902811012063</c:v>
                </c:pt>
              </c:numCache>
            </c:numRef>
          </c:val>
          <c:extLst>
            <c:ext xmlns:c16="http://schemas.microsoft.com/office/drawing/2014/chart" uri="{C3380CC4-5D6E-409C-BE32-E72D297353CC}">
              <c16:uniqueId val="{00000003-8D43-4DBF-81D7-EBCD125C5EF5}"/>
            </c:ext>
          </c:extLst>
        </c:ser>
        <c:ser>
          <c:idx val="2"/>
          <c:order val="3"/>
          <c:tx>
            <c:strRef>
              <c:f>Sheet1!$A$4</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Sheet1!$B$4:$G$4</c:f>
              <c:numCache>
                <c:formatCode>0%</c:formatCode>
                <c:ptCount val="6"/>
                <c:pt idx="0">
                  <c:v>0.11671160786932643</c:v>
                </c:pt>
                <c:pt idx="1">
                  <c:v>0.11916478190684604</c:v>
                </c:pt>
                <c:pt idx="2">
                  <c:v>0.15993428944892935</c:v>
                </c:pt>
                <c:pt idx="3">
                  <c:v>0.16242287224318472</c:v>
                </c:pt>
                <c:pt idx="4">
                  <c:v>0.15083178934277908</c:v>
                </c:pt>
                <c:pt idx="5">
                  <c:v>0.16468921427599872</c:v>
                </c:pt>
              </c:numCache>
            </c:numRef>
          </c:val>
          <c:extLst>
            <c:ext xmlns:c16="http://schemas.microsoft.com/office/drawing/2014/chart" uri="{C3380CC4-5D6E-409C-BE32-E72D297353CC}">
              <c16:uniqueId val="{00000002-8D43-4DBF-81D7-EBCD125C5EF5}"/>
            </c:ext>
          </c:extLst>
        </c:ser>
        <c:ser>
          <c:idx val="1"/>
          <c:order val="4"/>
          <c:tx>
            <c:strRef>
              <c:f>Sheet1!$A$3</c:f>
              <c:strCache>
                <c:ptCount val="1"/>
                <c:pt idx="0">
                  <c:v>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Sheet1!$B$3:$G$3</c:f>
              <c:numCache>
                <c:formatCode>0%</c:formatCode>
                <c:ptCount val="6"/>
                <c:pt idx="0">
                  <c:v>0.42739301478932828</c:v>
                </c:pt>
                <c:pt idx="1">
                  <c:v>0.41151916854931869</c:v>
                </c:pt>
                <c:pt idx="2">
                  <c:v>0.40858409317977762</c:v>
                </c:pt>
                <c:pt idx="3">
                  <c:v>0.43636690155829266</c:v>
                </c:pt>
                <c:pt idx="4">
                  <c:v>0.44132198208476714</c:v>
                </c:pt>
                <c:pt idx="5">
                  <c:v>0.4043636105147867</c:v>
                </c:pt>
              </c:numCache>
            </c:numRef>
          </c:val>
          <c:extLst>
            <c:ext xmlns:c16="http://schemas.microsoft.com/office/drawing/2014/chart" uri="{C3380CC4-5D6E-409C-BE32-E72D297353CC}">
              <c16:uniqueId val="{00000001-8D43-4DBF-81D7-EBCD125C5EF5}"/>
            </c:ext>
          </c:extLst>
        </c:ser>
        <c:ser>
          <c:idx val="0"/>
          <c:order val="5"/>
          <c:tx>
            <c:strRef>
              <c:f>Sheet1!$A$2</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Forests</c:v>
                </c:pt>
                <c:pt idx="1">
                  <c:v>Land for agriculture</c:v>
                </c:pt>
                <c:pt idx="2">
                  <c:v>Biodiversity</c:v>
                </c:pt>
                <c:pt idx="3">
                  <c:v>Clean water</c:v>
                </c:pt>
                <c:pt idx="4">
                  <c:v>Oil / gas / energy reserves</c:v>
                </c:pt>
                <c:pt idx="5">
                  <c:v>Oceans</c:v>
                </c:pt>
              </c:strCache>
            </c:strRef>
          </c:cat>
          <c:val>
            <c:numRef>
              <c:f>Sheet1!$B$2:$G$2</c:f>
              <c:numCache>
                <c:formatCode>0%</c:formatCode>
                <c:ptCount val="6"/>
                <c:pt idx="0">
                  <c:v>0.23357388620252664</c:v>
                </c:pt>
                <c:pt idx="1">
                  <c:v>0.25110038955285868</c:v>
                </c:pt>
                <c:pt idx="2">
                  <c:v>0.20246170488179538</c:v>
                </c:pt>
                <c:pt idx="3">
                  <c:v>0.17121033803588617</c:v>
                </c:pt>
                <c:pt idx="4">
                  <c:v>0.15228490951950302</c:v>
                </c:pt>
                <c:pt idx="5">
                  <c:v>0.15435516695137869</c:v>
                </c:pt>
              </c:numCache>
            </c:numRef>
          </c:val>
          <c:extLst>
            <c:ext xmlns:c16="http://schemas.microsoft.com/office/drawing/2014/chart" uri="{C3380CC4-5D6E-409C-BE32-E72D297353CC}">
              <c16:uniqueId val="{00000000-8D43-4DBF-81D7-EBCD125C5EF5}"/>
            </c:ext>
          </c:extLst>
        </c:ser>
        <c:dLbls>
          <c:showLegendKey val="0"/>
          <c:showVal val="0"/>
          <c:showCatName val="0"/>
          <c:showSerName val="0"/>
          <c:showPercent val="0"/>
          <c:showBubbleSize val="0"/>
        </c:dLbls>
        <c:gapWidth val="70"/>
        <c:overlap val="100"/>
        <c:axId val="530461504"/>
        <c:axId val="530461832"/>
      </c:barChart>
      <c:catAx>
        <c:axId val="530461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0461832"/>
        <c:crosses val="autoZero"/>
        <c:auto val="1"/>
        <c:lblAlgn val="ctr"/>
        <c:lblOffset val="100"/>
        <c:noMultiLvlLbl val="0"/>
      </c:catAx>
      <c:valAx>
        <c:axId val="530461832"/>
        <c:scaling>
          <c:orientation val="minMax"/>
          <c:max val="1"/>
        </c:scaling>
        <c:delete val="1"/>
        <c:axPos val="t"/>
        <c:numFmt formatCode="0%" sourceLinked="1"/>
        <c:majorTickMark val="none"/>
        <c:minorTickMark val="none"/>
        <c:tickLblPos val="nextTo"/>
        <c:crossAx val="530461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r>
              <a:rPr lang="en-GB" sz="1320" b="1" dirty="0">
                <a:solidFill>
                  <a:schemeClr val="bg1"/>
                </a:solidFill>
              </a:rPr>
              <a:t>BELIEFS</a:t>
            </a:r>
            <a:r>
              <a:rPr lang="en-GB" sz="1320" b="1" baseline="0" dirty="0">
                <a:solidFill>
                  <a:schemeClr val="bg1"/>
                </a:solidFill>
              </a:rPr>
              <a:t> ABOUT RESPONSIBILITY FOR ENVIRONMENT</a:t>
            </a:r>
            <a:endParaRPr lang="en-GB" sz="1320" b="1" dirty="0">
              <a:solidFill>
                <a:schemeClr val="bg1"/>
              </a:solidFill>
            </a:endParaRPr>
          </a:p>
        </c:rich>
      </c:tx>
      <c:layout>
        <c:manualLayout>
          <c:xMode val="edge"/>
          <c:yMode val="edge"/>
          <c:x val="0.17966595872866553"/>
          <c:y val="9.6990296897226935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9851905512888633"/>
          <c:y val="0.19833599271732699"/>
          <c:w val="0.47781902475965027"/>
          <c:h val="0.76610089842035645"/>
        </c:manualLayout>
      </c:layout>
      <c:barChart>
        <c:barDir val="bar"/>
        <c:grouping val="stacked"/>
        <c:varyColors val="0"/>
        <c:ser>
          <c:idx val="0"/>
          <c:order val="0"/>
          <c:tx>
            <c:strRef>
              <c:f>Sheet1!$A$2</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By protecting the environment, we can aid Indonesia's development</c:v>
                </c:pt>
                <c:pt idx="1">
                  <c:v>It is important that Indonesia uses as much of its oil and energy reserves as possible</c:v>
                </c:pt>
                <c:pt idx="2">
                  <c:v>Environmental degradation is a normal part of development</c:v>
                </c:pt>
                <c:pt idx="3">
                  <c:v>The preservation of Indonesia's forests is less important than achieving economic security</c:v>
                </c:pt>
                <c:pt idx="4">
                  <c:v>Development should be achieved at any cost</c:v>
                </c:pt>
              </c:strCache>
            </c:strRef>
          </c:cat>
          <c:val>
            <c:numRef>
              <c:f>Sheet1!$B$2:$F$2</c:f>
              <c:numCache>
                <c:formatCode>0%</c:formatCode>
                <c:ptCount val="5"/>
                <c:pt idx="0">
                  <c:v>0.29421813975538996</c:v>
                </c:pt>
                <c:pt idx="1">
                  <c:v>0.22814806371130292</c:v>
                </c:pt>
                <c:pt idx="2">
                  <c:v>0.2029537518772862</c:v>
                </c:pt>
                <c:pt idx="3">
                  <c:v>0.12513934820966566</c:v>
                </c:pt>
                <c:pt idx="4">
                  <c:v>0.11401171487009941</c:v>
                </c:pt>
              </c:numCache>
            </c:numRef>
          </c:val>
          <c:extLst>
            <c:ext xmlns:c16="http://schemas.microsoft.com/office/drawing/2014/chart" uri="{C3380CC4-5D6E-409C-BE32-E72D297353CC}">
              <c16:uniqueId val="{00000000-9F3A-492C-92A5-0ED19100C34B}"/>
            </c:ext>
          </c:extLst>
        </c:ser>
        <c:ser>
          <c:idx val="1"/>
          <c:order val="1"/>
          <c:tx>
            <c:strRef>
              <c:f>Sheet1!$A$3</c:f>
              <c:strCache>
                <c:ptCount val="1"/>
                <c:pt idx="0">
                  <c:v>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By protecting the environment, we can aid Indonesia's development</c:v>
                </c:pt>
                <c:pt idx="1">
                  <c:v>It is important that Indonesia uses as much of its oil and energy reserves as possible</c:v>
                </c:pt>
                <c:pt idx="2">
                  <c:v>Environmental degradation is a normal part of development</c:v>
                </c:pt>
                <c:pt idx="3">
                  <c:v>The preservation of Indonesia's forests is less important than achieving economic security</c:v>
                </c:pt>
                <c:pt idx="4">
                  <c:v>Development should be achieved at any cost</c:v>
                </c:pt>
              </c:strCache>
            </c:strRef>
          </c:cat>
          <c:val>
            <c:numRef>
              <c:f>Sheet1!$B$3:$F$3</c:f>
              <c:numCache>
                <c:formatCode>0%</c:formatCode>
                <c:ptCount val="5"/>
                <c:pt idx="0">
                  <c:v>0.50867395273253169</c:v>
                </c:pt>
                <c:pt idx="1">
                  <c:v>0.52857829943527745</c:v>
                </c:pt>
                <c:pt idx="2">
                  <c:v>0.49086527478288644</c:v>
                </c:pt>
                <c:pt idx="3">
                  <c:v>0.35943936217537009</c:v>
                </c:pt>
                <c:pt idx="4">
                  <c:v>0.32226188592946703</c:v>
                </c:pt>
              </c:numCache>
            </c:numRef>
          </c:val>
          <c:extLst>
            <c:ext xmlns:c16="http://schemas.microsoft.com/office/drawing/2014/chart" uri="{C3380CC4-5D6E-409C-BE32-E72D297353CC}">
              <c16:uniqueId val="{00000001-9F3A-492C-92A5-0ED19100C34B}"/>
            </c:ext>
          </c:extLst>
        </c:ser>
        <c:ser>
          <c:idx val="2"/>
          <c:order val="2"/>
          <c:tx>
            <c:strRef>
              <c:f>Sheet1!$A$4</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By protecting the environment, we can aid Indonesia's development</c:v>
                </c:pt>
                <c:pt idx="1">
                  <c:v>It is important that Indonesia uses as much of its oil and energy reserves as possible</c:v>
                </c:pt>
                <c:pt idx="2">
                  <c:v>Environmental degradation is a normal part of development</c:v>
                </c:pt>
                <c:pt idx="3">
                  <c:v>The preservation of Indonesia's forests is less important than achieving economic security</c:v>
                </c:pt>
                <c:pt idx="4">
                  <c:v>Development should be achieved at any cost</c:v>
                </c:pt>
              </c:strCache>
            </c:strRef>
          </c:cat>
          <c:val>
            <c:numRef>
              <c:f>Sheet1!$B$4:$F$4</c:f>
              <c:numCache>
                <c:formatCode>0%</c:formatCode>
                <c:ptCount val="5"/>
                <c:pt idx="0">
                  <c:v>0.12699186560841272</c:v>
                </c:pt>
                <c:pt idx="1">
                  <c:v>0.16067665696668543</c:v>
                </c:pt>
                <c:pt idx="2">
                  <c:v>0.15810446835232603</c:v>
                </c:pt>
                <c:pt idx="3">
                  <c:v>0.21070344279157266</c:v>
                </c:pt>
                <c:pt idx="4">
                  <c:v>0.23938876834059006</c:v>
                </c:pt>
              </c:numCache>
            </c:numRef>
          </c:val>
          <c:extLst>
            <c:ext xmlns:c16="http://schemas.microsoft.com/office/drawing/2014/chart" uri="{C3380CC4-5D6E-409C-BE32-E72D297353CC}">
              <c16:uniqueId val="{00000002-9F3A-492C-92A5-0ED19100C34B}"/>
            </c:ext>
          </c:extLst>
        </c:ser>
        <c:ser>
          <c:idx val="3"/>
          <c:order val="3"/>
          <c:tx>
            <c:strRef>
              <c:f>Sheet1!$A$5</c:f>
              <c:strCache>
                <c:ptCount val="1"/>
                <c:pt idx="0">
                  <c:v>Disagree</c:v>
                </c:pt>
              </c:strCache>
            </c:strRef>
          </c:tx>
          <c:spPr>
            <a:solidFill>
              <a:srgbClr val="F893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By protecting the environment, we can aid Indonesia's development</c:v>
                </c:pt>
                <c:pt idx="1">
                  <c:v>It is important that Indonesia uses as much of its oil and energy reserves as possible</c:v>
                </c:pt>
                <c:pt idx="2">
                  <c:v>Environmental degradation is a normal part of development</c:v>
                </c:pt>
                <c:pt idx="3">
                  <c:v>The preservation of Indonesia's forests is less important than achieving economic security</c:v>
                </c:pt>
                <c:pt idx="4">
                  <c:v>Development should be achieved at any cost</c:v>
                </c:pt>
              </c:strCache>
            </c:strRef>
          </c:cat>
          <c:val>
            <c:numRef>
              <c:f>Sheet1!$B$5:$F$5</c:f>
              <c:numCache>
                <c:formatCode>0%</c:formatCode>
                <c:ptCount val="5"/>
                <c:pt idx="0">
                  <c:v>4.3807864468815086E-2</c:v>
                </c:pt>
                <c:pt idx="1">
                  <c:v>4.7544130144016018E-2</c:v>
                </c:pt>
                <c:pt idx="2">
                  <c:v>9.1888242874515497E-2</c:v>
                </c:pt>
                <c:pt idx="3">
                  <c:v>0.22196885173945202</c:v>
                </c:pt>
                <c:pt idx="4">
                  <c:v>0.23901592180456394</c:v>
                </c:pt>
              </c:numCache>
            </c:numRef>
          </c:val>
          <c:extLst>
            <c:ext xmlns:c16="http://schemas.microsoft.com/office/drawing/2014/chart" uri="{C3380CC4-5D6E-409C-BE32-E72D297353CC}">
              <c16:uniqueId val="{00000003-9F3A-492C-92A5-0ED19100C34B}"/>
            </c:ext>
          </c:extLst>
        </c:ser>
        <c:ser>
          <c:idx val="4"/>
          <c:order val="4"/>
          <c:tx>
            <c:strRef>
              <c:f>Sheet1!$A$6</c:f>
              <c:strCache>
                <c:ptCount val="1"/>
                <c:pt idx="0">
                  <c:v>Strongly disagree</c:v>
                </c:pt>
              </c:strCache>
            </c:strRef>
          </c:tx>
          <c:spPr>
            <a:solidFill>
              <a:srgbClr val="AF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By protecting the environment, we can aid Indonesia's development</c:v>
                </c:pt>
                <c:pt idx="1">
                  <c:v>It is important that Indonesia uses as much of its oil and energy reserves as possible</c:v>
                </c:pt>
                <c:pt idx="2">
                  <c:v>Environmental degradation is a normal part of development</c:v>
                </c:pt>
                <c:pt idx="3">
                  <c:v>The preservation of Indonesia's forests is less important than achieving economic security</c:v>
                </c:pt>
                <c:pt idx="4">
                  <c:v>Development should be achieved at any cost</c:v>
                </c:pt>
              </c:strCache>
            </c:strRef>
          </c:cat>
          <c:val>
            <c:numRef>
              <c:f>Sheet1!$B$6:$F$6</c:f>
              <c:numCache>
                <c:formatCode>0%</c:formatCode>
                <c:ptCount val="5"/>
                <c:pt idx="0">
                  <c:v>1.81830501582954E-2</c:v>
                </c:pt>
                <c:pt idx="1">
                  <c:v>1.9276146954011496E-2</c:v>
                </c:pt>
                <c:pt idx="2">
                  <c:v>3.0276908482818398E-2</c:v>
                </c:pt>
                <c:pt idx="3">
                  <c:v>6.3822165235857001E-2</c:v>
                </c:pt>
                <c:pt idx="4">
                  <c:v>6.3041861930899029E-2</c:v>
                </c:pt>
              </c:numCache>
            </c:numRef>
          </c:val>
          <c:extLst>
            <c:ext xmlns:c16="http://schemas.microsoft.com/office/drawing/2014/chart" uri="{C3380CC4-5D6E-409C-BE32-E72D297353CC}">
              <c16:uniqueId val="{00000004-9F3A-492C-92A5-0ED19100C34B}"/>
            </c:ext>
          </c:extLst>
        </c:ser>
        <c:ser>
          <c:idx val="5"/>
          <c:order val="5"/>
          <c:tx>
            <c:strRef>
              <c:f>Sheet1!$A$7</c:f>
              <c:strCache>
                <c:ptCount val="1"/>
                <c:pt idx="0">
                  <c:v>Don’t know</c:v>
                </c:pt>
              </c:strCache>
            </c:strRef>
          </c:tx>
          <c:spPr>
            <a:solidFill>
              <a:schemeClr val="bg1">
                <a:lumMod val="85000"/>
              </a:schemeClr>
            </a:solidFill>
            <a:ln>
              <a:noFill/>
            </a:ln>
            <a:effectLst/>
          </c:spPr>
          <c:invertIfNegative val="0"/>
          <c:cat>
            <c:strRef>
              <c:f>Sheet1!$B$1:$F$1</c:f>
              <c:strCache>
                <c:ptCount val="5"/>
                <c:pt idx="0">
                  <c:v>By protecting the environment, we can aid Indonesia's development</c:v>
                </c:pt>
                <c:pt idx="1">
                  <c:v>It is important that Indonesia uses as much of its oil and energy reserves as possible</c:v>
                </c:pt>
                <c:pt idx="2">
                  <c:v>Environmental degradation is a normal part of development</c:v>
                </c:pt>
                <c:pt idx="3">
                  <c:v>The preservation of Indonesia's forests is less important than achieving economic security</c:v>
                </c:pt>
                <c:pt idx="4">
                  <c:v>Development should be achieved at any cost</c:v>
                </c:pt>
              </c:strCache>
            </c:strRef>
          </c:cat>
          <c:val>
            <c:numRef>
              <c:f>Sheet1!$B$7:$F$7</c:f>
              <c:numCache>
                <c:formatCode>0%</c:formatCode>
                <c:ptCount val="5"/>
                <c:pt idx="0">
                  <c:v>7.8959716264328083E-3</c:v>
                </c:pt>
                <c:pt idx="1">
                  <c:v>1.2819930027881463E-2</c:v>
                </c:pt>
                <c:pt idx="2">
                  <c:v>2.5682197980044529E-2</c:v>
                </c:pt>
                <c:pt idx="3">
                  <c:v>1.8697674197960066E-2</c:v>
                </c:pt>
                <c:pt idx="4">
                  <c:v>2.1433912087136367E-2</c:v>
                </c:pt>
              </c:numCache>
            </c:numRef>
          </c:val>
          <c:extLst>
            <c:ext xmlns:c16="http://schemas.microsoft.com/office/drawing/2014/chart" uri="{C3380CC4-5D6E-409C-BE32-E72D297353CC}">
              <c16:uniqueId val="{00000005-9F3A-492C-92A5-0ED19100C34B}"/>
            </c:ext>
          </c:extLst>
        </c:ser>
        <c:dLbls>
          <c:showLegendKey val="0"/>
          <c:showVal val="0"/>
          <c:showCatName val="0"/>
          <c:showSerName val="0"/>
          <c:showPercent val="0"/>
          <c:showBubbleSize val="0"/>
        </c:dLbls>
        <c:gapWidth val="70"/>
        <c:overlap val="100"/>
        <c:axId val="530461504"/>
        <c:axId val="530461832"/>
      </c:barChart>
      <c:catAx>
        <c:axId val="530461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0461832"/>
        <c:crosses val="autoZero"/>
        <c:auto val="1"/>
        <c:lblAlgn val="ctr"/>
        <c:lblOffset val="100"/>
        <c:noMultiLvlLbl val="0"/>
      </c:catAx>
      <c:valAx>
        <c:axId val="530461832"/>
        <c:scaling>
          <c:orientation val="minMax"/>
          <c:max val="1"/>
        </c:scaling>
        <c:delete val="1"/>
        <c:axPos val="t"/>
        <c:numFmt formatCode="0%" sourceLinked="1"/>
        <c:majorTickMark val="none"/>
        <c:minorTickMark val="none"/>
        <c:tickLblPos val="nextTo"/>
        <c:crossAx val="530461504"/>
        <c:crosses val="autoZero"/>
        <c:crossBetween val="between"/>
      </c:valAx>
      <c:spPr>
        <a:noFill/>
        <a:ln>
          <a:noFill/>
        </a:ln>
        <a:effectLst/>
      </c:spPr>
    </c:plotArea>
    <c:legend>
      <c:legendPos val="t"/>
      <c:layout>
        <c:manualLayout>
          <c:xMode val="edge"/>
          <c:yMode val="edge"/>
          <c:x val="6.5083830439730622E-2"/>
          <c:y val="0.10443767520622529"/>
          <c:w val="0.86575730593541567"/>
          <c:h val="8.2428621359051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r>
              <a:rPr lang="en-GB" sz="1320" b="1" dirty="0">
                <a:solidFill>
                  <a:schemeClr val="bg1"/>
                </a:solidFill>
              </a:rPr>
              <a:t>BELIEFS</a:t>
            </a:r>
            <a:r>
              <a:rPr lang="en-GB" sz="1320" b="1" baseline="0" dirty="0">
                <a:solidFill>
                  <a:schemeClr val="bg1"/>
                </a:solidFill>
              </a:rPr>
              <a:t> ABOUT RESPONSIBILITY FOR ENVIRONMENT</a:t>
            </a:r>
            <a:endParaRPr lang="en-GB" sz="1320" b="1" dirty="0">
              <a:solidFill>
                <a:schemeClr val="bg1"/>
              </a:solidFill>
            </a:endParaRPr>
          </a:p>
        </c:rich>
      </c:tx>
      <c:layout>
        <c:manualLayout>
          <c:xMode val="edge"/>
          <c:yMode val="edge"/>
          <c:x val="0.17966595872866553"/>
          <c:y val="9.6990296897226935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49851905512888633"/>
          <c:y val="0.19833599271732699"/>
          <c:w val="0.43909951912271017"/>
          <c:h val="0.76610089842035645"/>
        </c:manualLayout>
      </c:layout>
      <c:barChart>
        <c:barDir val="bar"/>
        <c:grouping val="stacked"/>
        <c:varyColors val="0"/>
        <c:ser>
          <c:idx val="0"/>
          <c:order val="0"/>
          <c:tx>
            <c:strRef>
              <c:f>Sheet1!$A$2</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Regional government is responsible for taking actions to protect the environment</c:v>
                </c:pt>
                <c:pt idx="1">
                  <c:v>The central government is responsible for taking actions to protect the environment</c:v>
                </c:pt>
                <c:pt idx="2">
                  <c:v>All communities are responsible for taking actions to protect the environment</c:v>
                </c:pt>
                <c:pt idx="3">
                  <c:v>It is the responsibility of every individual to take actions to protect the environment</c:v>
                </c:pt>
                <c:pt idx="4">
                  <c:v>I believe that my individual actions can contribute to environmental change</c:v>
                </c:pt>
                <c:pt idx="5">
                  <c:v>I believe that my actions as part of a group can contribute to environmental change</c:v>
                </c:pt>
              </c:strCache>
            </c:strRef>
          </c:cat>
          <c:val>
            <c:numRef>
              <c:f>Sheet1!$B$2:$G$2</c:f>
              <c:numCache>
                <c:formatCode>0%</c:formatCode>
                <c:ptCount val="6"/>
                <c:pt idx="0">
                  <c:v>0.2655797296685119</c:v>
                </c:pt>
                <c:pt idx="1">
                  <c:v>0.29014607794132752</c:v>
                </c:pt>
                <c:pt idx="2">
                  <c:v>0.30534430505874655</c:v>
                </c:pt>
                <c:pt idx="3">
                  <c:v>0.29444918357338407</c:v>
                </c:pt>
                <c:pt idx="4">
                  <c:v>0.13374207141154332</c:v>
                </c:pt>
                <c:pt idx="5">
                  <c:v>0.19496813138309585</c:v>
                </c:pt>
              </c:numCache>
            </c:numRef>
          </c:val>
          <c:extLst>
            <c:ext xmlns:c16="http://schemas.microsoft.com/office/drawing/2014/chart" uri="{C3380CC4-5D6E-409C-BE32-E72D297353CC}">
              <c16:uniqueId val="{00000000-9F3A-492C-92A5-0ED19100C34B}"/>
            </c:ext>
          </c:extLst>
        </c:ser>
        <c:ser>
          <c:idx val="1"/>
          <c:order val="1"/>
          <c:tx>
            <c:strRef>
              <c:f>Sheet1!$A$3</c:f>
              <c:strCache>
                <c:ptCount val="1"/>
                <c:pt idx="0">
                  <c:v>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Regional government is responsible for taking actions to protect the environment</c:v>
                </c:pt>
                <c:pt idx="1">
                  <c:v>The central government is responsible for taking actions to protect the environment</c:v>
                </c:pt>
                <c:pt idx="2">
                  <c:v>All communities are responsible for taking actions to protect the environment</c:v>
                </c:pt>
                <c:pt idx="3">
                  <c:v>It is the responsibility of every individual to take actions to protect the environment</c:v>
                </c:pt>
                <c:pt idx="4">
                  <c:v>I believe that my individual actions can contribute to environmental change</c:v>
                </c:pt>
                <c:pt idx="5">
                  <c:v>I believe that my actions as part of a group can contribute to environmental change</c:v>
                </c:pt>
              </c:strCache>
            </c:strRef>
          </c:cat>
          <c:val>
            <c:numRef>
              <c:f>Sheet1!$B$3:$G$3</c:f>
              <c:numCache>
                <c:formatCode>0%</c:formatCode>
                <c:ptCount val="6"/>
                <c:pt idx="0">
                  <c:v>0.53792761153081159</c:v>
                </c:pt>
                <c:pt idx="1">
                  <c:v>0.49859531711029303</c:v>
                </c:pt>
                <c:pt idx="2">
                  <c:v>0.49642262401705556</c:v>
                </c:pt>
                <c:pt idx="3">
                  <c:v>0.51006242047075734</c:v>
                </c:pt>
                <c:pt idx="4">
                  <c:v>0.49094285192320475</c:v>
                </c:pt>
                <c:pt idx="5">
                  <c:v>0.5487167954571347</c:v>
                </c:pt>
              </c:numCache>
            </c:numRef>
          </c:val>
          <c:extLst>
            <c:ext xmlns:c16="http://schemas.microsoft.com/office/drawing/2014/chart" uri="{C3380CC4-5D6E-409C-BE32-E72D297353CC}">
              <c16:uniqueId val="{00000001-9F3A-492C-92A5-0ED19100C34B}"/>
            </c:ext>
          </c:extLst>
        </c:ser>
        <c:ser>
          <c:idx val="2"/>
          <c:order val="2"/>
          <c:tx>
            <c:strRef>
              <c:f>Sheet1!$A$4</c:f>
              <c:strCache>
                <c:ptCount val="1"/>
                <c:pt idx="0">
                  <c:v>Neither agree nor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Regional government is responsible for taking actions to protect the environment</c:v>
                </c:pt>
                <c:pt idx="1">
                  <c:v>The central government is responsible for taking actions to protect the environment</c:v>
                </c:pt>
                <c:pt idx="2">
                  <c:v>All communities are responsible for taking actions to protect the environment</c:v>
                </c:pt>
                <c:pt idx="3">
                  <c:v>It is the responsibility of every individual to take actions to protect the environment</c:v>
                </c:pt>
                <c:pt idx="4">
                  <c:v>I believe that my individual actions can contribute to environmental change</c:v>
                </c:pt>
                <c:pt idx="5">
                  <c:v>I believe that my actions as part of a group can contribute to environmental change</c:v>
                </c:pt>
              </c:strCache>
            </c:strRef>
          </c:cat>
          <c:val>
            <c:numRef>
              <c:f>Sheet1!$B$4:$G$4</c:f>
              <c:numCache>
                <c:formatCode>0%</c:formatCode>
                <c:ptCount val="6"/>
                <c:pt idx="0">
                  <c:v>0.11354957045541406</c:v>
                </c:pt>
                <c:pt idx="1">
                  <c:v>0.1372693314387339</c:v>
                </c:pt>
                <c:pt idx="2">
                  <c:v>0.10914125147642059</c:v>
                </c:pt>
                <c:pt idx="3">
                  <c:v>0.11984032119648519</c:v>
                </c:pt>
                <c:pt idx="4">
                  <c:v>0.22735555133911933</c:v>
                </c:pt>
                <c:pt idx="5">
                  <c:v>0.16954499247653185</c:v>
                </c:pt>
              </c:numCache>
            </c:numRef>
          </c:val>
          <c:extLst>
            <c:ext xmlns:c16="http://schemas.microsoft.com/office/drawing/2014/chart" uri="{C3380CC4-5D6E-409C-BE32-E72D297353CC}">
              <c16:uniqueId val="{00000002-9F3A-492C-92A5-0ED19100C34B}"/>
            </c:ext>
          </c:extLst>
        </c:ser>
        <c:ser>
          <c:idx val="3"/>
          <c:order val="3"/>
          <c:tx>
            <c:strRef>
              <c:f>Sheet1!$A$5</c:f>
              <c:strCache>
                <c:ptCount val="1"/>
                <c:pt idx="0">
                  <c:v>Disagree</c:v>
                </c:pt>
              </c:strCache>
            </c:strRef>
          </c:tx>
          <c:spPr>
            <a:solidFill>
              <a:srgbClr val="F893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Regional government is responsible for taking actions to protect the environment</c:v>
                </c:pt>
                <c:pt idx="1">
                  <c:v>The central government is responsible for taking actions to protect the environment</c:v>
                </c:pt>
                <c:pt idx="2">
                  <c:v>All communities are responsible for taking actions to protect the environment</c:v>
                </c:pt>
                <c:pt idx="3">
                  <c:v>It is the responsibility of every individual to take actions to protect the environment</c:v>
                </c:pt>
                <c:pt idx="4">
                  <c:v>I believe that my individual actions can contribute to environmental change</c:v>
                </c:pt>
                <c:pt idx="5">
                  <c:v>I believe that my actions as part of a group can contribute to environmental change</c:v>
                </c:pt>
              </c:strCache>
            </c:strRef>
          </c:cat>
          <c:val>
            <c:numRef>
              <c:f>Sheet1!$B$5:$G$5</c:f>
              <c:numCache>
                <c:formatCode>0%</c:formatCode>
                <c:ptCount val="6"/>
                <c:pt idx="0">
                  <c:v>4.9696221035764342E-2</c:v>
                </c:pt>
                <c:pt idx="1">
                  <c:v>3.6449851522771338E-2</c:v>
                </c:pt>
                <c:pt idx="2">
                  <c:v>5.0028233468132545E-2</c:v>
                </c:pt>
                <c:pt idx="3">
                  <c:v>3.5711429909559562E-2</c:v>
                </c:pt>
                <c:pt idx="4">
                  <c:v>0.10649798010644948</c:v>
                </c:pt>
                <c:pt idx="5">
                  <c:v>4.5763536813680478E-2</c:v>
                </c:pt>
              </c:numCache>
            </c:numRef>
          </c:val>
          <c:extLst>
            <c:ext xmlns:c16="http://schemas.microsoft.com/office/drawing/2014/chart" uri="{C3380CC4-5D6E-409C-BE32-E72D297353CC}">
              <c16:uniqueId val="{00000003-9F3A-492C-92A5-0ED19100C34B}"/>
            </c:ext>
          </c:extLst>
        </c:ser>
        <c:ser>
          <c:idx val="4"/>
          <c:order val="4"/>
          <c:tx>
            <c:strRef>
              <c:f>Sheet1!$A$6</c:f>
              <c:strCache>
                <c:ptCount val="1"/>
                <c:pt idx="0">
                  <c:v>Strongly disagree</c:v>
                </c:pt>
              </c:strCache>
            </c:strRef>
          </c:tx>
          <c:spPr>
            <a:solidFill>
              <a:srgbClr val="AF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Regional government is responsible for taking actions to protect the environment</c:v>
                </c:pt>
                <c:pt idx="1">
                  <c:v>The central government is responsible for taking actions to protect the environment</c:v>
                </c:pt>
                <c:pt idx="2">
                  <c:v>All communities are responsible for taking actions to protect the environment</c:v>
                </c:pt>
                <c:pt idx="3">
                  <c:v>It is the responsibility of every individual to take actions to protect the environment</c:v>
                </c:pt>
                <c:pt idx="4">
                  <c:v>I believe that my individual actions can contribute to environmental change</c:v>
                </c:pt>
                <c:pt idx="5">
                  <c:v>I believe that my actions as part of a group can contribute to environmental change</c:v>
                </c:pt>
              </c:strCache>
            </c:strRef>
          </c:cat>
          <c:val>
            <c:numRef>
              <c:f>Sheet1!$B$6:$G$6</c:f>
              <c:numCache>
                <c:formatCode>0%</c:formatCode>
                <c:ptCount val="6"/>
                <c:pt idx="0">
                  <c:v>1.2808481847376332E-2</c:v>
                </c:pt>
                <c:pt idx="1">
                  <c:v>1.8651825096827796E-2</c:v>
                </c:pt>
                <c:pt idx="2">
                  <c:v>1.5800230927871653E-2</c:v>
                </c:pt>
                <c:pt idx="3">
                  <c:v>1.5498304654558233E-2</c:v>
                </c:pt>
                <c:pt idx="4">
                  <c:v>1.7552994305748901E-2</c:v>
                </c:pt>
                <c:pt idx="5">
                  <c:v>1.3586562989175288E-2</c:v>
                </c:pt>
              </c:numCache>
            </c:numRef>
          </c:val>
          <c:extLst>
            <c:ext xmlns:c16="http://schemas.microsoft.com/office/drawing/2014/chart" uri="{C3380CC4-5D6E-409C-BE32-E72D297353CC}">
              <c16:uniqueId val="{00000004-9F3A-492C-92A5-0ED19100C34B}"/>
            </c:ext>
          </c:extLst>
        </c:ser>
        <c:ser>
          <c:idx val="5"/>
          <c:order val="5"/>
          <c:tx>
            <c:strRef>
              <c:f>Sheet1!$A$7</c:f>
              <c:strCache>
                <c:ptCount val="1"/>
                <c:pt idx="0">
                  <c:v>Don’t know</c:v>
                </c:pt>
              </c:strCache>
            </c:strRef>
          </c:tx>
          <c:spPr>
            <a:solidFill>
              <a:schemeClr val="bg1">
                <a:lumMod val="85000"/>
              </a:schemeClr>
            </a:solidFill>
            <a:ln>
              <a:noFill/>
            </a:ln>
            <a:effectLst/>
          </c:spPr>
          <c:invertIfNegative val="0"/>
          <c:cat>
            <c:strRef>
              <c:f>Sheet1!$B$1:$G$1</c:f>
              <c:strCache>
                <c:ptCount val="6"/>
                <c:pt idx="0">
                  <c:v>Regional government is responsible for taking actions to protect the environment</c:v>
                </c:pt>
                <c:pt idx="1">
                  <c:v>The central government is responsible for taking actions to protect the environment</c:v>
                </c:pt>
                <c:pt idx="2">
                  <c:v>All communities are responsible for taking actions to protect the environment</c:v>
                </c:pt>
                <c:pt idx="3">
                  <c:v>It is the responsibility of every individual to take actions to protect the environment</c:v>
                </c:pt>
                <c:pt idx="4">
                  <c:v>I believe that my individual actions can contribute to environmental change</c:v>
                </c:pt>
                <c:pt idx="5">
                  <c:v>I believe that my actions as part of a group can contribute to environmental change</c:v>
                </c:pt>
              </c:strCache>
            </c:strRef>
          </c:cat>
          <c:val>
            <c:numRef>
              <c:f>Sheet1!$B$7:$G$7</c:f>
              <c:numCache>
                <c:formatCode>0%</c:formatCode>
                <c:ptCount val="6"/>
                <c:pt idx="0">
                  <c:v>2.0438385462122691E-2</c:v>
                </c:pt>
                <c:pt idx="1">
                  <c:v>1.8683264306947146E-2</c:v>
                </c:pt>
                <c:pt idx="2">
                  <c:v>2.3263355051772915E-2</c:v>
                </c:pt>
                <c:pt idx="3">
                  <c:v>2.3947227505660661E-2</c:v>
                </c:pt>
                <c:pt idx="4">
                  <c:v>2.3233373518406878E-2</c:v>
                </c:pt>
                <c:pt idx="5">
                  <c:v>2.6744803484854706E-2</c:v>
                </c:pt>
              </c:numCache>
            </c:numRef>
          </c:val>
          <c:extLst>
            <c:ext xmlns:c16="http://schemas.microsoft.com/office/drawing/2014/chart" uri="{C3380CC4-5D6E-409C-BE32-E72D297353CC}">
              <c16:uniqueId val="{00000005-9F3A-492C-92A5-0ED19100C34B}"/>
            </c:ext>
          </c:extLst>
        </c:ser>
        <c:dLbls>
          <c:showLegendKey val="0"/>
          <c:showVal val="0"/>
          <c:showCatName val="0"/>
          <c:showSerName val="0"/>
          <c:showPercent val="0"/>
          <c:showBubbleSize val="0"/>
        </c:dLbls>
        <c:gapWidth val="70"/>
        <c:overlap val="100"/>
        <c:axId val="530461504"/>
        <c:axId val="530461832"/>
      </c:barChart>
      <c:catAx>
        <c:axId val="530461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0461832"/>
        <c:crosses val="autoZero"/>
        <c:auto val="1"/>
        <c:lblAlgn val="ctr"/>
        <c:lblOffset val="100"/>
        <c:noMultiLvlLbl val="0"/>
      </c:catAx>
      <c:valAx>
        <c:axId val="530461832"/>
        <c:scaling>
          <c:orientation val="minMax"/>
          <c:max val="1"/>
        </c:scaling>
        <c:delete val="1"/>
        <c:axPos val="t"/>
        <c:numFmt formatCode="0%" sourceLinked="1"/>
        <c:majorTickMark val="none"/>
        <c:minorTickMark val="none"/>
        <c:tickLblPos val="nextTo"/>
        <c:crossAx val="530461504"/>
        <c:crosses val="autoZero"/>
        <c:crossBetween val="between"/>
      </c:valAx>
      <c:spPr>
        <a:noFill/>
        <a:ln>
          <a:noFill/>
        </a:ln>
        <a:effectLst/>
      </c:spPr>
    </c:plotArea>
    <c:legend>
      <c:legendPos val="t"/>
      <c:layout>
        <c:manualLayout>
          <c:xMode val="edge"/>
          <c:yMode val="edge"/>
          <c:x val="6.5083830439730622E-2"/>
          <c:y val="0.10443767520622529"/>
          <c:w val="0.86575730593541567"/>
          <c:h val="8.24286213590514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GB" sz="1320" b="1" dirty="0">
                <a:solidFill>
                  <a:schemeClr val="tx1"/>
                </a:solidFill>
              </a:rPr>
              <a:t>LEVEL OF KNOWLEDGE ABOUT ENVIRONMENTAL</a:t>
            </a:r>
            <a:r>
              <a:rPr lang="en-GB" sz="1320" b="1" baseline="0" dirty="0">
                <a:solidFill>
                  <a:schemeClr val="tx1"/>
                </a:solidFill>
              </a:rPr>
              <a:t> ISSUES</a:t>
            </a:r>
            <a:endParaRPr lang="en-GB" sz="1320" b="1" dirty="0">
              <a:solidFill>
                <a:schemeClr val="tx1"/>
              </a:solidFill>
            </a:endParaRP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6772013042547964"/>
          <c:y val="0.15578190076723325"/>
          <c:w val="0.42039635422482363"/>
          <c:h val="0.76961072770985051"/>
        </c:manualLayout>
      </c:layout>
      <c:barChart>
        <c:barDir val="bar"/>
        <c:grouping val="stacked"/>
        <c:varyColors val="0"/>
        <c:ser>
          <c:idx val="0"/>
          <c:order val="0"/>
          <c:tx>
            <c:strRef>
              <c:f>Sheet1!$A$2</c:f>
              <c:strCache>
                <c:ptCount val="1"/>
                <c:pt idx="0">
                  <c:v>Know a lot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Plastic waste (e.g. in towns, cities, and oceans)</c:v>
                </c:pt>
                <c:pt idx="1">
                  <c:v>Air pollution (in rural or urban areas)</c:v>
                </c:pt>
                <c:pt idx="2">
                  <c:v>Forests and the impact of the loss of trees (e.g. forest fires and deforestation)</c:v>
                </c:pt>
                <c:pt idx="3">
                  <c:v>Extreme weather events (such as storms, flooding and drought)</c:v>
                </c:pt>
                <c:pt idx="4">
                  <c:v>Food and the environment (including sustainable food choices and the impact of intensive agriculture and fishing)</c:v>
                </c:pt>
                <c:pt idx="5">
                  <c:v>Water usage and pollution (e.g. ground water abstraction and industrial water pollution)</c:v>
                </c:pt>
                <c:pt idx="6">
                  <c:v>Consumerism and the environment (including the impact of fashion and electronics on the environment)</c:v>
                </c:pt>
                <c:pt idx="7">
                  <c:v>Coral reefs and marine ecosystems</c:v>
                </c:pt>
                <c:pt idx="8">
                  <c:v>Emissions (e.g. greenhouse gas, or emissions from transport or agriculture)</c:v>
                </c:pt>
                <c:pt idx="9">
                  <c:v>Future cities and renewable energy (such as green buildings, renewable energy sources and zero waste)</c:v>
                </c:pt>
              </c:strCache>
            </c:strRef>
          </c:cat>
          <c:val>
            <c:numRef>
              <c:f>Sheet1!$B$2:$K$2</c:f>
              <c:numCache>
                <c:formatCode>0%</c:formatCode>
                <c:ptCount val="10"/>
                <c:pt idx="0">
                  <c:v>0.19522130613900621</c:v>
                </c:pt>
                <c:pt idx="1">
                  <c:v>0.18737921913554659</c:v>
                </c:pt>
                <c:pt idx="2">
                  <c:v>0.1571901254792753</c:v>
                </c:pt>
                <c:pt idx="3">
                  <c:v>0.145529480152716</c:v>
                </c:pt>
                <c:pt idx="4">
                  <c:v>0.11457684864243287</c:v>
                </c:pt>
                <c:pt idx="5">
                  <c:v>0.10495782395995552</c:v>
                </c:pt>
                <c:pt idx="6">
                  <c:v>8.7285665442819141E-2</c:v>
                </c:pt>
                <c:pt idx="7">
                  <c:v>7.2394853522247102E-2</c:v>
                </c:pt>
                <c:pt idx="8">
                  <c:v>7.109317182220945E-2</c:v>
                </c:pt>
                <c:pt idx="9">
                  <c:v>4.8874189171541488E-2</c:v>
                </c:pt>
              </c:numCache>
            </c:numRef>
          </c:val>
          <c:extLst>
            <c:ext xmlns:c16="http://schemas.microsoft.com/office/drawing/2014/chart" uri="{C3380CC4-5D6E-409C-BE32-E72D297353CC}">
              <c16:uniqueId val="{00000000-1E2F-414B-B541-2A43665C18FA}"/>
            </c:ext>
          </c:extLst>
        </c:ser>
        <c:ser>
          <c:idx val="1"/>
          <c:order val="1"/>
          <c:tx>
            <c:strRef>
              <c:f>Sheet1!$A$3</c:f>
              <c:strCache>
                <c:ptCount val="1"/>
                <c:pt idx="0">
                  <c:v>Know a little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Plastic waste (e.g. in towns, cities, and oceans)</c:v>
                </c:pt>
                <c:pt idx="1">
                  <c:v>Air pollution (in rural or urban areas)</c:v>
                </c:pt>
                <c:pt idx="2">
                  <c:v>Forests and the impact of the loss of trees (e.g. forest fires and deforestation)</c:v>
                </c:pt>
                <c:pt idx="3">
                  <c:v>Extreme weather events (such as storms, flooding and drought)</c:v>
                </c:pt>
                <c:pt idx="4">
                  <c:v>Food and the environment (including sustainable food choices and the impact of intensive agriculture and fishing)</c:v>
                </c:pt>
                <c:pt idx="5">
                  <c:v>Water usage and pollution (e.g. ground water abstraction and industrial water pollution)</c:v>
                </c:pt>
                <c:pt idx="6">
                  <c:v>Consumerism and the environment (including the impact of fashion and electronics on the environment)</c:v>
                </c:pt>
                <c:pt idx="7">
                  <c:v>Coral reefs and marine ecosystems</c:v>
                </c:pt>
                <c:pt idx="8">
                  <c:v>Emissions (e.g. greenhouse gas, or emissions from transport or agriculture)</c:v>
                </c:pt>
                <c:pt idx="9">
                  <c:v>Future cities and renewable energy (such as green buildings, renewable energy sources and zero waste)</c:v>
                </c:pt>
              </c:strCache>
            </c:strRef>
          </c:cat>
          <c:val>
            <c:numRef>
              <c:f>Sheet1!$B$3:$K$3</c:f>
              <c:numCache>
                <c:formatCode>0%</c:formatCode>
                <c:ptCount val="10"/>
                <c:pt idx="0">
                  <c:v>0.51148194962569449</c:v>
                </c:pt>
                <c:pt idx="1">
                  <c:v>0.53853327109950533</c:v>
                </c:pt>
                <c:pt idx="2">
                  <c:v>0.52876557273751301</c:v>
                </c:pt>
                <c:pt idx="3">
                  <c:v>0.53475188898949633</c:v>
                </c:pt>
                <c:pt idx="4">
                  <c:v>0.5071791328241585</c:v>
                </c:pt>
                <c:pt idx="5">
                  <c:v>0.48573332592324925</c:v>
                </c:pt>
                <c:pt idx="6">
                  <c:v>0.41997160340711354</c:v>
                </c:pt>
                <c:pt idx="7">
                  <c:v>0.37664043342014786</c:v>
                </c:pt>
                <c:pt idx="8">
                  <c:v>0.41215904532094755</c:v>
                </c:pt>
                <c:pt idx="9">
                  <c:v>0.38089232565366282</c:v>
                </c:pt>
              </c:numCache>
            </c:numRef>
          </c:val>
          <c:extLst>
            <c:ext xmlns:c16="http://schemas.microsoft.com/office/drawing/2014/chart" uri="{C3380CC4-5D6E-409C-BE32-E72D297353CC}">
              <c16:uniqueId val="{00000001-1E2F-414B-B541-2A43665C18FA}"/>
            </c:ext>
          </c:extLst>
        </c:ser>
        <c:ser>
          <c:idx val="2"/>
          <c:order val="2"/>
          <c:tx>
            <c:strRef>
              <c:f>Sheet1!$A$4</c:f>
              <c:strCache>
                <c:ptCount val="1"/>
                <c:pt idx="0">
                  <c:v>Know nothing at all</c:v>
                </c:pt>
              </c:strCache>
            </c:strRef>
          </c:tx>
          <c:spPr>
            <a:solidFill>
              <a:srgbClr val="AF26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Plastic waste (e.g. in towns, cities, and oceans)</c:v>
                </c:pt>
                <c:pt idx="1">
                  <c:v>Air pollution (in rural or urban areas)</c:v>
                </c:pt>
                <c:pt idx="2">
                  <c:v>Forests and the impact of the loss of trees (e.g. forest fires and deforestation)</c:v>
                </c:pt>
                <c:pt idx="3">
                  <c:v>Extreme weather events (such as storms, flooding and drought)</c:v>
                </c:pt>
                <c:pt idx="4">
                  <c:v>Food and the environment (including sustainable food choices and the impact of intensive agriculture and fishing)</c:v>
                </c:pt>
                <c:pt idx="5">
                  <c:v>Water usage and pollution (e.g. ground water abstraction and industrial water pollution)</c:v>
                </c:pt>
                <c:pt idx="6">
                  <c:v>Consumerism and the environment (including the impact of fashion and electronics on the environment)</c:v>
                </c:pt>
                <c:pt idx="7">
                  <c:v>Coral reefs and marine ecosystems</c:v>
                </c:pt>
                <c:pt idx="8">
                  <c:v>Emissions (e.g. greenhouse gas, or emissions from transport or agriculture)</c:v>
                </c:pt>
                <c:pt idx="9">
                  <c:v>Future cities and renewable energy (such as green buildings, renewable energy sources and zero waste)</c:v>
                </c:pt>
              </c:strCache>
            </c:strRef>
          </c:cat>
          <c:val>
            <c:numRef>
              <c:f>Sheet1!$B$4:$K$4</c:f>
              <c:numCache>
                <c:formatCode>0%</c:formatCode>
                <c:ptCount val="10"/>
                <c:pt idx="0">
                  <c:v>0.28815105593369922</c:v>
                </c:pt>
                <c:pt idx="1">
                  <c:v>0.26160864378218568</c:v>
                </c:pt>
                <c:pt idx="2">
                  <c:v>0.30904281850136855</c:v>
                </c:pt>
                <c:pt idx="3">
                  <c:v>0.31316856830161827</c:v>
                </c:pt>
                <c:pt idx="4">
                  <c:v>0.36443190141655363</c:v>
                </c:pt>
                <c:pt idx="5">
                  <c:v>0.40307880137568874</c:v>
                </c:pt>
                <c:pt idx="6">
                  <c:v>0.48158322296227274</c:v>
                </c:pt>
                <c:pt idx="7">
                  <c:v>0.54256964128325269</c:v>
                </c:pt>
                <c:pt idx="8">
                  <c:v>0.51040375168968688</c:v>
                </c:pt>
                <c:pt idx="9">
                  <c:v>0.55840057243235031</c:v>
                </c:pt>
              </c:numCache>
            </c:numRef>
          </c:val>
          <c:extLst>
            <c:ext xmlns:c16="http://schemas.microsoft.com/office/drawing/2014/chart" uri="{C3380CC4-5D6E-409C-BE32-E72D297353CC}">
              <c16:uniqueId val="{00000002-1E2F-414B-B541-2A43665C18FA}"/>
            </c:ext>
          </c:extLst>
        </c:ser>
        <c:dLbls>
          <c:showLegendKey val="0"/>
          <c:showVal val="0"/>
          <c:showCatName val="0"/>
          <c:showSerName val="0"/>
          <c:showPercent val="0"/>
          <c:showBubbleSize val="0"/>
        </c:dLbls>
        <c:gapWidth val="50"/>
        <c:overlap val="100"/>
        <c:axId val="488942136"/>
        <c:axId val="488938528"/>
      </c:barChart>
      <c:catAx>
        <c:axId val="488942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88938528"/>
        <c:crosses val="autoZero"/>
        <c:auto val="1"/>
        <c:lblAlgn val="ctr"/>
        <c:lblOffset val="100"/>
        <c:noMultiLvlLbl val="0"/>
      </c:catAx>
      <c:valAx>
        <c:axId val="488938528"/>
        <c:scaling>
          <c:orientation val="minMax"/>
          <c:max val="1"/>
        </c:scaling>
        <c:delete val="1"/>
        <c:axPos val="t"/>
        <c:numFmt formatCode="0%" sourceLinked="1"/>
        <c:majorTickMark val="none"/>
        <c:minorTickMark val="none"/>
        <c:tickLblPos val="nextTo"/>
        <c:crossAx val="488942136"/>
        <c:crosses val="autoZero"/>
        <c:crossBetween val="between"/>
      </c:valAx>
      <c:spPr>
        <a:noFill/>
        <a:ln>
          <a:noFill/>
        </a:ln>
        <a:effectLst/>
      </c:spPr>
    </c:plotArea>
    <c:legend>
      <c:legendPos val="t"/>
      <c:layout>
        <c:manualLayout>
          <c:xMode val="edge"/>
          <c:yMode val="edge"/>
          <c:x val="0.45556797277209049"/>
          <c:y val="9.0024984545958434E-2"/>
          <c:w val="0.54439880952752262"/>
          <c:h val="5.879516236268023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GB" b="1" dirty="0">
                <a:solidFill>
                  <a:schemeClr val="tx1"/>
                </a:solidFill>
              </a:rPr>
              <a:t>LEVEL OF INTEREST IN ENVIRONMENTAL ISSUES (DETAILED)**</a:t>
            </a:r>
          </a:p>
        </c:rich>
      </c:tx>
      <c:layout>
        <c:manualLayout>
          <c:xMode val="edge"/>
          <c:yMode val="edge"/>
          <c:x val="0.23653104925053534"/>
          <c:y val="0"/>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Very interested</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Storms</c:v>
                </c:pt>
                <c:pt idx="1">
                  <c:v>Flooding</c:v>
                </c:pt>
                <c:pt idx="2">
                  <c:v>Drought</c:v>
                </c:pt>
                <c:pt idx="3">
                  <c:v>Extreme temperatures</c:v>
                </c:pt>
                <c:pt idx="4">
                  <c:v>Deforestation </c:v>
                </c:pt>
                <c:pt idx="5">
                  <c:v>Forest fires</c:v>
                </c:pt>
                <c:pt idx="6">
                  <c:v>Loss of biodiversity</c:v>
                </c:pt>
                <c:pt idx="7">
                  <c:v>Air pollution (urban)</c:v>
                </c:pt>
                <c:pt idx="8">
                  <c:v>Air pollution (rural)</c:v>
                </c:pt>
                <c:pt idx="9">
                  <c:v>Plastic waste (urban)</c:v>
                </c:pt>
                <c:pt idx="10">
                  <c:v>Plastic waste (oceans)</c:v>
                </c:pt>
                <c:pt idx="11">
                  <c:v>Industrial water pollution</c:v>
                </c:pt>
                <c:pt idx="12">
                  <c:v>Harvesting rain water</c:v>
                </c:pt>
                <c:pt idx="13">
                  <c:v>CO2 emissions</c:v>
                </c:pt>
                <c:pt idx="14">
                  <c:v>Transport emissions</c:v>
                </c:pt>
                <c:pt idx="15">
                  <c:v>Agricultural emissions</c:v>
                </c:pt>
                <c:pt idx="16">
                  <c:v>Renewable energy sources</c:v>
                </c:pt>
                <c:pt idx="17">
                  <c:v>Green buildings</c:v>
                </c:pt>
                <c:pt idx="18">
                  <c:v>Zero waste i.e. recycling</c:v>
                </c:pt>
                <c:pt idx="19">
                  <c:v>Intensive agriculture</c:v>
                </c:pt>
                <c:pt idx="20">
                  <c:v>Palm oil</c:v>
                </c:pt>
                <c:pt idx="21">
                  <c:v>Rice</c:v>
                </c:pt>
                <c:pt idx="22">
                  <c:v>Diversifying food sources</c:v>
                </c:pt>
                <c:pt idx="23">
                  <c:v>Food consumption</c:v>
                </c:pt>
                <c:pt idx="24">
                  <c:v>Impact of consumer goods</c:v>
                </c:pt>
                <c:pt idx="25">
                  <c:v>Restoring marine life</c:v>
                </c:pt>
                <c:pt idx="26">
                  <c:v>Fishing</c:v>
                </c:pt>
              </c:strCache>
            </c:strRef>
          </c:cat>
          <c:val>
            <c:numRef>
              <c:f>Sheet1!$B$2:$AB$2</c:f>
              <c:numCache>
                <c:formatCode>0%</c:formatCode>
                <c:ptCount val="27"/>
                <c:pt idx="0">
                  <c:v>0.14981856698048202</c:v>
                </c:pt>
                <c:pt idx="1">
                  <c:v>0.25816163305129469</c:v>
                </c:pt>
                <c:pt idx="2">
                  <c:v>0.2514070935857568</c:v>
                </c:pt>
                <c:pt idx="3">
                  <c:v>0.18211763228648337</c:v>
                </c:pt>
                <c:pt idx="4">
                  <c:v>0.10966390741356838</c:v>
                </c:pt>
                <c:pt idx="5">
                  <c:v>0.2071264234069973</c:v>
                </c:pt>
                <c:pt idx="6">
                  <c:v>0.21097315197028824</c:v>
                </c:pt>
                <c:pt idx="7">
                  <c:v>0.23234466194490117</c:v>
                </c:pt>
                <c:pt idx="8">
                  <c:v>0.23008746327358037</c:v>
                </c:pt>
                <c:pt idx="9">
                  <c:v>0.27988662998936126</c:v>
                </c:pt>
                <c:pt idx="10">
                  <c:v>0.21668835635148531</c:v>
                </c:pt>
                <c:pt idx="11">
                  <c:v>0.18012771021766183</c:v>
                </c:pt>
                <c:pt idx="12">
                  <c:v>0.20846469116724503</c:v>
                </c:pt>
                <c:pt idx="13">
                  <c:v>0.10531443825326704</c:v>
                </c:pt>
                <c:pt idx="14">
                  <c:v>0.13530570953051219</c:v>
                </c:pt>
                <c:pt idx="15">
                  <c:v>0.18965317954758401</c:v>
                </c:pt>
                <c:pt idx="16">
                  <c:v>0.19543544675432653</c:v>
                </c:pt>
                <c:pt idx="17">
                  <c:v>0.14517298568297368</c:v>
                </c:pt>
                <c:pt idx="18">
                  <c:v>0.2193387796203298</c:v>
                </c:pt>
                <c:pt idx="19">
                  <c:v>0.20298861180948449</c:v>
                </c:pt>
                <c:pt idx="20">
                  <c:v>0.18445949773285852</c:v>
                </c:pt>
                <c:pt idx="21">
                  <c:v>0.39541560011446192</c:v>
                </c:pt>
                <c:pt idx="22">
                  <c:v>0.34248011797890032</c:v>
                </c:pt>
                <c:pt idx="23">
                  <c:v>0.22740569074098271</c:v>
                </c:pt>
                <c:pt idx="24">
                  <c:v>0.16303573566401236</c:v>
                </c:pt>
                <c:pt idx="25">
                  <c:v>0.19090685285948031</c:v>
                </c:pt>
                <c:pt idx="26">
                  <c:v>0.22920886764610512</c:v>
                </c:pt>
              </c:numCache>
            </c:numRef>
          </c:val>
          <c:extLst>
            <c:ext xmlns:c16="http://schemas.microsoft.com/office/drawing/2014/chart" uri="{C3380CC4-5D6E-409C-BE32-E72D297353CC}">
              <c16:uniqueId val="{00000000-7B31-4808-A18E-BE67387FA3A1}"/>
            </c:ext>
          </c:extLst>
        </c:ser>
        <c:ser>
          <c:idx val="1"/>
          <c:order val="1"/>
          <c:tx>
            <c:strRef>
              <c:f>Sheet1!$A$3</c:f>
              <c:strCache>
                <c:ptCount val="1"/>
                <c:pt idx="0">
                  <c:v>A little interested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Storms</c:v>
                </c:pt>
                <c:pt idx="1">
                  <c:v>Flooding</c:v>
                </c:pt>
                <c:pt idx="2">
                  <c:v>Drought</c:v>
                </c:pt>
                <c:pt idx="3">
                  <c:v>Extreme temperatures</c:v>
                </c:pt>
                <c:pt idx="4">
                  <c:v>Deforestation </c:v>
                </c:pt>
                <c:pt idx="5">
                  <c:v>Forest fires</c:v>
                </c:pt>
                <c:pt idx="6">
                  <c:v>Loss of biodiversity</c:v>
                </c:pt>
                <c:pt idx="7">
                  <c:v>Air pollution (urban)</c:v>
                </c:pt>
                <c:pt idx="8">
                  <c:v>Air pollution (rural)</c:v>
                </c:pt>
                <c:pt idx="9">
                  <c:v>Plastic waste (urban)</c:v>
                </c:pt>
                <c:pt idx="10">
                  <c:v>Plastic waste (oceans)</c:v>
                </c:pt>
                <c:pt idx="11">
                  <c:v>Industrial water pollution</c:v>
                </c:pt>
                <c:pt idx="12">
                  <c:v>Harvesting rain water</c:v>
                </c:pt>
                <c:pt idx="13">
                  <c:v>CO2 emissions</c:v>
                </c:pt>
                <c:pt idx="14">
                  <c:v>Transport emissions</c:v>
                </c:pt>
                <c:pt idx="15">
                  <c:v>Agricultural emissions</c:v>
                </c:pt>
                <c:pt idx="16">
                  <c:v>Renewable energy sources</c:v>
                </c:pt>
                <c:pt idx="17">
                  <c:v>Green buildings</c:v>
                </c:pt>
                <c:pt idx="18">
                  <c:v>Zero waste i.e. recycling</c:v>
                </c:pt>
                <c:pt idx="19">
                  <c:v>Intensive agriculture</c:v>
                </c:pt>
                <c:pt idx="20">
                  <c:v>Palm oil</c:v>
                </c:pt>
                <c:pt idx="21">
                  <c:v>Rice</c:v>
                </c:pt>
                <c:pt idx="22">
                  <c:v>Diversifying food sources</c:v>
                </c:pt>
                <c:pt idx="23">
                  <c:v>Food consumption</c:v>
                </c:pt>
                <c:pt idx="24">
                  <c:v>Impact of consumer goods</c:v>
                </c:pt>
                <c:pt idx="25">
                  <c:v>Restoring marine life</c:v>
                </c:pt>
                <c:pt idx="26">
                  <c:v>Fishing</c:v>
                </c:pt>
              </c:strCache>
            </c:strRef>
          </c:cat>
          <c:val>
            <c:numRef>
              <c:f>Sheet1!$B$3:$AB$3</c:f>
              <c:numCache>
                <c:formatCode>0%</c:formatCode>
                <c:ptCount val="27"/>
                <c:pt idx="0">
                  <c:v>0.46147298985391211</c:v>
                </c:pt>
                <c:pt idx="1">
                  <c:v>0.52271771905857167</c:v>
                </c:pt>
                <c:pt idx="2">
                  <c:v>0.50257955989523073</c:v>
                </c:pt>
                <c:pt idx="3">
                  <c:v>0.45026327759344492</c:v>
                </c:pt>
                <c:pt idx="4">
                  <c:v>0.36678921080643856</c:v>
                </c:pt>
                <c:pt idx="5">
                  <c:v>0.47857378872277467</c:v>
                </c:pt>
                <c:pt idx="6">
                  <c:v>0.4431744664294241</c:v>
                </c:pt>
                <c:pt idx="7">
                  <c:v>0.43706703804430125</c:v>
                </c:pt>
                <c:pt idx="8">
                  <c:v>0.47730574601104281</c:v>
                </c:pt>
                <c:pt idx="9">
                  <c:v>0.40853173107894686</c:v>
                </c:pt>
                <c:pt idx="10">
                  <c:v>0.40242013320737358</c:v>
                </c:pt>
                <c:pt idx="11">
                  <c:v>0.42849413454378527</c:v>
                </c:pt>
                <c:pt idx="12">
                  <c:v>0.50825554735520206</c:v>
                </c:pt>
                <c:pt idx="13">
                  <c:v>0.37337066251252954</c:v>
                </c:pt>
                <c:pt idx="14">
                  <c:v>0.4045570755388298</c:v>
                </c:pt>
                <c:pt idx="15">
                  <c:v>0.45835165798451877</c:v>
                </c:pt>
                <c:pt idx="16">
                  <c:v>0.42010906383429159</c:v>
                </c:pt>
                <c:pt idx="17">
                  <c:v>0.42145635207105053</c:v>
                </c:pt>
                <c:pt idx="18">
                  <c:v>0.45685068840949616</c:v>
                </c:pt>
                <c:pt idx="19">
                  <c:v>0.48935548586200589</c:v>
                </c:pt>
                <c:pt idx="20">
                  <c:v>0.45707556238508767</c:v>
                </c:pt>
                <c:pt idx="21">
                  <c:v>0.43785274065371305</c:v>
                </c:pt>
                <c:pt idx="22">
                  <c:v>0.47233144511481151</c:v>
                </c:pt>
                <c:pt idx="23">
                  <c:v>0.48363548675777346</c:v>
                </c:pt>
                <c:pt idx="24">
                  <c:v>0.47039557192714987</c:v>
                </c:pt>
                <c:pt idx="25">
                  <c:v>0.42089445734696279</c:v>
                </c:pt>
                <c:pt idx="26">
                  <c:v>0.4847896380814109</c:v>
                </c:pt>
              </c:numCache>
            </c:numRef>
          </c:val>
          <c:extLst>
            <c:ext xmlns:c16="http://schemas.microsoft.com/office/drawing/2014/chart" uri="{C3380CC4-5D6E-409C-BE32-E72D297353CC}">
              <c16:uniqueId val="{00000001-7B31-4808-A18E-BE67387FA3A1}"/>
            </c:ext>
          </c:extLst>
        </c:ser>
        <c:ser>
          <c:idx val="2"/>
          <c:order val="2"/>
          <c:tx>
            <c:strRef>
              <c:f>Sheet1!$A$4</c:f>
              <c:strCache>
                <c:ptCount val="1"/>
                <c:pt idx="0">
                  <c:v>Not interested at all</c:v>
                </c:pt>
              </c:strCache>
            </c:strRef>
          </c:tx>
          <c:spPr>
            <a:solidFill>
              <a:srgbClr val="AF262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Storms</c:v>
                </c:pt>
                <c:pt idx="1">
                  <c:v>Flooding</c:v>
                </c:pt>
                <c:pt idx="2">
                  <c:v>Drought</c:v>
                </c:pt>
                <c:pt idx="3">
                  <c:v>Extreme temperatures</c:v>
                </c:pt>
                <c:pt idx="4">
                  <c:v>Deforestation </c:v>
                </c:pt>
                <c:pt idx="5">
                  <c:v>Forest fires</c:v>
                </c:pt>
                <c:pt idx="6">
                  <c:v>Loss of biodiversity</c:v>
                </c:pt>
                <c:pt idx="7">
                  <c:v>Air pollution (urban)</c:v>
                </c:pt>
                <c:pt idx="8">
                  <c:v>Air pollution (rural)</c:v>
                </c:pt>
                <c:pt idx="9">
                  <c:v>Plastic waste (urban)</c:v>
                </c:pt>
                <c:pt idx="10">
                  <c:v>Plastic waste (oceans)</c:v>
                </c:pt>
                <c:pt idx="11">
                  <c:v>Industrial water pollution</c:v>
                </c:pt>
                <c:pt idx="12">
                  <c:v>Harvesting rain water</c:v>
                </c:pt>
                <c:pt idx="13">
                  <c:v>CO2 emissions</c:v>
                </c:pt>
                <c:pt idx="14">
                  <c:v>Transport emissions</c:v>
                </c:pt>
                <c:pt idx="15">
                  <c:v>Agricultural emissions</c:v>
                </c:pt>
                <c:pt idx="16">
                  <c:v>Renewable energy sources</c:v>
                </c:pt>
                <c:pt idx="17">
                  <c:v>Green buildings</c:v>
                </c:pt>
                <c:pt idx="18">
                  <c:v>Zero waste i.e. recycling</c:v>
                </c:pt>
                <c:pt idx="19">
                  <c:v>Intensive agriculture</c:v>
                </c:pt>
                <c:pt idx="20">
                  <c:v>Palm oil</c:v>
                </c:pt>
                <c:pt idx="21">
                  <c:v>Rice</c:v>
                </c:pt>
                <c:pt idx="22">
                  <c:v>Diversifying food sources</c:v>
                </c:pt>
                <c:pt idx="23">
                  <c:v>Food consumption</c:v>
                </c:pt>
                <c:pt idx="24">
                  <c:v>Impact of consumer goods</c:v>
                </c:pt>
                <c:pt idx="25">
                  <c:v>Restoring marine life</c:v>
                </c:pt>
                <c:pt idx="26">
                  <c:v>Fishing</c:v>
                </c:pt>
              </c:strCache>
            </c:strRef>
          </c:cat>
          <c:val>
            <c:numRef>
              <c:f>Sheet1!$B$4:$AB$4</c:f>
              <c:numCache>
                <c:formatCode>0%</c:formatCode>
                <c:ptCount val="27"/>
                <c:pt idx="0">
                  <c:v>0.38347450623813367</c:v>
                </c:pt>
                <c:pt idx="1">
                  <c:v>0.21218247664469808</c:v>
                </c:pt>
                <c:pt idx="2">
                  <c:v>0.24251044070100899</c:v>
                </c:pt>
                <c:pt idx="3">
                  <c:v>0.36018048376811124</c:v>
                </c:pt>
                <c:pt idx="4">
                  <c:v>0.50229155826715444</c:v>
                </c:pt>
                <c:pt idx="5">
                  <c:v>0.30304457279006575</c:v>
                </c:pt>
                <c:pt idx="6">
                  <c:v>0.33527434709636333</c:v>
                </c:pt>
                <c:pt idx="7">
                  <c:v>0.3195404703199296</c:v>
                </c:pt>
                <c:pt idx="8">
                  <c:v>0.28496451750204943</c:v>
                </c:pt>
                <c:pt idx="9">
                  <c:v>0.29373487298655598</c:v>
                </c:pt>
                <c:pt idx="10">
                  <c:v>0.36634513306643707</c:v>
                </c:pt>
                <c:pt idx="11">
                  <c:v>0.38272384327417852</c:v>
                </c:pt>
                <c:pt idx="12">
                  <c:v>0.2751829797639529</c:v>
                </c:pt>
                <c:pt idx="13">
                  <c:v>0.50292285109097767</c:v>
                </c:pt>
                <c:pt idx="14">
                  <c:v>0.44190927982980183</c:v>
                </c:pt>
                <c:pt idx="15">
                  <c:v>0.33173910462169309</c:v>
                </c:pt>
                <c:pt idx="16">
                  <c:v>0.37283748713173531</c:v>
                </c:pt>
                <c:pt idx="17">
                  <c:v>0.42108526984471889</c:v>
                </c:pt>
                <c:pt idx="18">
                  <c:v>0.31237209924776116</c:v>
                </c:pt>
                <c:pt idx="19">
                  <c:v>0.29802931220334372</c:v>
                </c:pt>
                <c:pt idx="20">
                  <c:v>0.350591670236512</c:v>
                </c:pt>
                <c:pt idx="21">
                  <c:v>0.16050290654368715</c:v>
                </c:pt>
                <c:pt idx="22">
                  <c:v>0.18069946060568889</c:v>
                </c:pt>
                <c:pt idx="23">
                  <c:v>0.27494701769627755</c:v>
                </c:pt>
                <c:pt idx="24">
                  <c:v>0.35349121238892783</c:v>
                </c:pt>
                <c:pt idx="25">
                  <c:v>0.37682931450659074</c:v>
                </c:pt>
                <c:pt idx="26">
                  <c:v>0.28074109586451007</c:v>
                </c:pt>
              </c:numCache>
            </c:numRef>
          </c:val>
          <c:extLst>
            <c:ext xmlns:c16="http://schemas.microsoft.com/office/drawing/2014/chart" uri="{C3380CC4-5D6E-409C-BE32-E72D297353CC}">
              <c16:uniqueId val="{00000002-7B31-4808-A18E-BE67387FA3A1}"/>
            </c:ext>
          </c:extLst>
        </c:ser>
        <c:dLbls>
          <c:showLegendKey val="0"/>
          <c:showVal val="0"/>
          <c:showCatName val="0"/>
          <c:showSerName val="0"/>
          <c:showPercent val="0"/>
          <c:showBubbleSize val="0"/>
        </c:dLbls>
        <c:gapWidth val="40"/>
        <c:overlap val="100"/>
        <c:axId val="403793056"/>
        <c:axId val="403797648"/>
      </c:barChart>
      <c:catAx>
        <c:axId val="40379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3797648"/>
        <c:crosses val="autoZero"/>
        <c:auto val="1"/>
        <c:lblAlgn val="ctr"/>
        <c:lblOffset val="100"/>
        <c:noMultiLvlLbl val="0"/>
      </c:catAx>
      <c:valAx>
        <c:axId val="403797648"/>
        <c:scaling>
          <c:orientation val="minMax"/>
          <c:max val="1"/>
        </c:scaling>
        <c:delete val="1"/>
        <c:axPos val="l"/>
        <c:numFmt formatCode="0%" sourceLinked="1"/>
        <c:majorTickMark val="none"/>
        <c:minorTickMark val="none"/>
        <c:tickLblPos val="nextTo"/>
        <c:crossAx val="403793056"/>
        <c:crosses val="autoZero"/>
        <c:crossBetween val="between"/>
      </c:valAx>
      <c:spPr>
        <a:noFill/>
        <a:ln>
          <a:noFill/>
        </a:ln>
        <a:effectLst/>
      </c:spPr>
    </c:plotArea>
    <c:legend>
      <c:legendPos val="b"/>
      <c:layout>
        <c:manualLayout>
          <c:xMode val="edge"/>
          <c:yMode val="edge"/>
          <c:x val="1.3052206803913965E-2"/>
          <c:y val="0.85660122316643195"/>
          <c:w val="0.46854226733435628"/>
          <c:h val="7.5371565949214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GB" b="1" dirty="0">
                <a:solidFill>
                  <a:schemeClr val="tx1"/>
                </a:solidFill>
              </a:rPr>
              <a:t>LEVEL OF INTEREST IN ENVIRONMENTAL ISSUES (DETAILED)**</a:t>
            </a:r>
          </a:p>
        </c:rich>
      </c:tx>
      <c:layout>
        <c:manualLayout>
          <c:xMode val="edge"/>
          <c:yMode val="edge"/>
          <c:x val="0.23653104925053534"/>
          <c:y val="0"/>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Very interested</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Storms</c:v>
                </c:pt>
                <c:pt idx="1">
                  <c:v>Flooding</c:v>
                </c:pt>
                <c:pt idx="2">
                  <c:v>Drought</c:v>
                </c:pt>
                <c:pt idx="3">
                  <c:v>Extreme temperatures</c:v>
                </c:pt>
                <c:pt idx="4">
                  <c:v>Deforestation </c:v>
                </c:pt>
                <c:pt idx="5">
                  <c:v>Forest fires</c:v>
                </c:pt>
                <c:pt idx="6">
                  <c:v>Loss of biodiversity</c:v>
                </c:pt>
                <c:pt idx="7">
                  <c:v>Air pollution (urban)</c:v>
                </c:pt>
                <c:pt idx="8">
                  <c:v>Air pollution (rural)</c:v>
                </c:pt>
                <c:pt idx="9">
                  <c:v>Plastic waste (urban)</c:v>
                </c:pt>
                <c:pt idx="10">
                  <c:v>Plastic waste (oceans)</c:v>
                </c:pt>
                <c:pt idx="11">
                  <c:v>Industrial water pollution</c:v>
                </c:pt>
                <c:pt idx="12">
                  <c:v>Harvesting rain water</c:v>
                </c:pt>
                <c:pt idx="13">
                  <c:v>CO2 emissions</c:v>
                </c:pt>
                <c:pt idx="14">
                  <c:v>Transport emissions</c:v>
                </c:pt>
                <c:pt idx="15">
                  <c:v>Agricultural emissions</c:v>
                </c:pt>
                <c:pt idx="16">
                  <c:v>Renewable energy sources</c:v>
                </c:pt>
                <c:pt idx="17">
                  <c:v>Green buildings</c:v>
                </c:pt>
                <c:pt idx="18">
                  <c:v>Zero waste i.e. recycling</c:v>
                </c:pt>
                <c:pt idx="19">
                  <c:v>Intensive agriculture</c:v>
                </c:pt>
                <c:pt idx="20">
                  <c:v>Palm oil</c:v>
                </c:pt>
                <c:pt idx="21">
                  <c:v>Rice</c:v>
                </c:pt>
                <c:pt idx="22">
                  <c:v>Diversifying food sources</c:v>
                </c:pt>
                <c:pt idx="23">
                  <c:v>Food consumption</c:v>
                </c:pt>
                <c:pt idx="24">
                  <c:v>Impact of consumer goods</c:v>
                </c:pt>
                <c:pt idx="25">
                  <c:v>Restoring marine life</c:v>
                </c:pt>
                <c:pt idx="26">
                  <c:v>Fishing</c:v>
                </c:pt>
              </c:strCache>
            </c:strRef>
          </c:cat>
          <c:val>
            <c:numRef>
              <c:f>Sheet1!$B$2:$AB$2</c:f>
              <c:numCache>
                <c:formatCode>0%</c:formatCode>
                <c:ptCount val="27"/>
                <c:pt idx="0">
                  <c:v>0.14981856698048202</c:v>
                </c:pt>
                <c:pt idx="1">
                  <c:v>0.25816163305129469</c:v>
                </c:pt>
                <c:pt idx="2">
                  <c:v>0.2514070935857568</c:v>
                </c:pt>
                <c:pt idx="3">
                  <c:v>0.18211763228648337</c:v>
                </c:pt>
                <c:pt idx="4">
                  <c:v>0.10966390741356838</c:v>
                </c:pt>
                <c:pt idx="5">
                  <c:v>0.2071264234069973</c:v>
                </c:pt>
                <c:pt idx="6">
                  <c:v>0.21097315197028824</c:v>
                </c:pt>
                <c:pt idx="7">
                  <c:v>0.23234466194490117</c:v>
                </c:pt>
                <c:pt idx="8">
                  <c:v>0.23008746327358037</c:v>
                </c:pt>
                <c:pt idx="9">
                  <c:v>0.27988662998936126</c:v>
                </c:pt>
                <c:pt idx="10">
                  <c:v>0.21668835635148531</c:v>
                </c:pt>
                <c:pt idx="11">
                  <c:v>0.18012771021766183</c:v>
                </c:pt>
                <c:pt idx="12">
                  <c:v>0.20846469116724503</c:v>
                </c:pt>
                <c:pt idx="13">
                  <c:v>0.10531443825326704</c:v>
                </c:pt>
                <c:pt idx="14">
                  <c:v>0.13530570953051219</c:v>
                </c:pt>
                <c:pt idx="15">
                  <c:v>0.18965317954758401</c:v>
                </c:pt>
                <c:pt idx="16">
                  <c:v>0.19543544675432653</c:v>
                </c:pt>
                <c:pt idx="17">
                  <c:v>0.14517298568297368</c:v>
                </c:pt>
                <c:pt idx="18">
                  <c:v>0.2193387796203298</c:v>
                </c:pt>
                <c:pt idx="19">
                  <c:v>0.20298861180948449</c:v>
                </c:pt>
                <c:pt idx="20">
                  <c:v>0.18445949773285852</c:v>
                </c:pt>
                <c:pt idx="21">
                  <c:v>0.39541560011446192</c:v>
                </c:pt>
                <c:pt idx="22">
                  <c:v>0.34248011797890032</c:v>
                </c:pt>
                <c:pt idx="23">
                  <c:v>0.22740569074098271</c:v>
                </c:pt>
                <c:pt idx="24">
                  <c:v>0.16303573566401236</c:v>
                </c:pt>
                <c:pt idx="25">
                  <c:v>0.19090685285948031</c:v>
                </c:pt>
                <c:pt idx="26">
                  <c:v>0.22920886764610512</c:v>
                </c:pt>
              </c:numCache>
            </c:numRef>
          </c:val>
          <c:extLst>
            <c:ext xmlns:c16="http://schemas.microsoft.com/office/drawing/2014/chart" uri="{C3380CC4-5D6E-409C-BE32-E72D297353CC}">
              <c16:uniqueId val="{00000000-29FD-4551-A2B8-3C811A60274B}"/>
            </c:ext>
          </c:extLst>
        </c:ser>
        <c:ser>
          <c:idx val="1"/>
          <c:order val="1"/>
          <c:tx>
            <c:strRef>
              <c:f>Sheet1!$A$3</c:f>
              <c:strCache>
                <c:ptCount val="1"/>
                <c:pt idx="0">
                  <c:v>A little interested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Storms</c:v>
                </c:pt>
                <c:pt idx="1">
                  <c:v>Flooding</c:v>
                </c:pt>
                <c:pt idx="2">
                  <c:v>Drought</c:v>
                </c:pt>
                <c:pt idx="3">
                  <c:v>Extreme temperatures</c:v>
                </c:pt>
                <c:pt idx="4">
                  <c:v>Deforestation </c:v>
                </c:pt>
                <c:pt idx="5">
                  <c:v>Forest fires</c:v>
                </c:pt>
                <c:pt idx="6">
                  <c:v>Loss of biodiversity</c:v>
                </c:pt>
                <c:pt idx="7">
                  <c:v>Air pollution (urban)</c:v>
                </c:pt>
                <c:pt idx="8">
                  <c:v>Air pollution (rural)</c:v>
                </c:pt>
                <c:pt idx="9">
                  <c:v>Plastic waste (urban)</c:v>
                </c:pt>
                <c:pt idx="10">
                  <c:v>Plastic waste (oceans)</c:v>
                </c:pt>
                <c:pt idx="11">
                  <c:v>Industrial water pollution</c:v>
                </c:pt>
                <c:pt idx="12">
                  <c:v>Harvesting rain water</c:v>
                </c:pt>
                <c:pt idx="13">
                  <c:v>CO2 emissions</c:v>
                </c:pt>
                <c:pt idx="14">
                  <c:v>Transport emissions</c:v>
                </c:pt>
                <c:pt idx="15">
                  <c:v>Agricultural emissions</c:v>
                </c:pt>
                <c:pt idx="16">
                  <c:v>Renewable energy sources</c:v>
                </c:pt>
                <c:pt idx="17">
                  <c:v>Green buildings</c:v>
                </c:pt>
                <c:pt idx="18">
                  <c:v>Zero waste i.e. recycling</c:v>
                </c:pt>
                <c:pt idx="19">
                  <c:v>Intensive agriculture</c:v>
                </c:pt>
                <c:pt idx="20">
                  <c:v>Palm oil</c:v>
                </c:pt>
                <c:pt idx="21">
                  <c:v>Rice</c:v>
                </c:pt>
                <c:pt idx="22">
                  <c:v>Diversifying food sources</c:v>
                </c:pt>
                <c:pt idx="23">
                  <c:v>Food consumption</c:v>
                </c:pt>
                <c:pt idx="24">
                  <c:v>Impact of consumer goods</c:v>
                </c:pt>
                <c:pt idx="25">
                  <c:v>Restoring marine life</c:v>
                </c:pt>
                <c:pt idx="26">
                  <c:v>Fishing</c:v>
                </c:pt>
              </c:strCache>
            </c:strRef>
          </c:cat>
          <c:val>
            <c:numRef>
              <c:f>Sheet1!$B$3:$AB$3</c:f>
              <c:numCache>
                <c:formatCode>0%</c:formatCode>
                <c:ptCount val="27"/>
                <c:pt idx="0">
                  <c:v>0.46147298985391211</c:v>
                </c:pt>
                <c:pt idx="1">
                  <c:v>0.52271771905857167</c:v>
                </c:pt>
                <c:pt idx="2">
                  <c:v>0.50257955989523073</c:v>
                </c:pt>
                <c:pt idx="3">
                  <c:v>0.45026327759344492</c:v>
                </c:pt>
                <c:pt idx="4">
                  <c:v>0.36678921080643856</c:v>
                </c:pt>
                <c:pt idx="5">
                  <c:v>0.47857378872277467</c:v>
                </c:pt>
                <c:pt idx="6">
                  <c:v>0.4431744664294241</c:v>
                </c:pt>
                <c:pt idx="7">
                  <c:v>0.43706703804430125</c:v>
                </c:pt>
                <c:pt idx="8">
                  <c:v>0.47730574601104281</c:v>
                </c:pt>
                <c:pt idx="9">
                  <c:v>0.40853173107894686</c:v>
                </c:pt>
                <c:pt idx="10">
                  <c:v>0.40242013320737358</c:v>
                </c:pt>
                <c:pt idx="11">
                  <c:v>0.42849413454378527</c:v>
                </c:pt>
                <c:pt idx="12">
                  <c:v>0.50825554735520206</c:v>
                </c:pt>
                <c:pt idx="13">
                  <c:v>0.37337066251252954</c:v>
                </c:pt>
                <c:pt idx="14">
                  <c:v>0.4045570755388298</c:v>
                </c:pt>
                <c:pt idx="15">
                  <c:v>0.45835165798451877</c:v>
                </c:pt>
                <c:pt idx="16">
                  <c:v>0.42010906383429159</c:v>
                </c:pt>
                <c:pt idx="17">
                  <c:v>0.42145635207105053</c:v>
                </c:pt>
                <c:pt idx="18">
                  <c:v>0.45685068840949616</c:v>
                </c:pt>
                <c:pt idx="19">
                  <c:v>0.48935548586200589</c:v>
                </c:pt>
                <c:pt idx="20">
                  <c:v>0.45707556238508767</c:v>
                </c:pt>
                <c:pt idx="21">
                  <c:v>0.43785274065371305</c:v>
                </c:pt>
                <c:pt idx="22">
                  <c:v>0.47233144511481151</c:v>
                </c:pt>
                <c:pt idx="23">
                  <c:v>0.48363548675777346</c:v>
                </c:pt>
                <c:pt idx="24">
                  <c:v>0.47039557192714987</c:v>
                </c:pt>
                <c:pt idx="25">
                  <c:v>0.42089445734696279</c:v>
                </c:pt>
                <c:pt idx="26">
                  <c:v>0.4847896380814109</c:v>
                </c:pt>
              </c:numCache>
            </c:numRef>
          </c:val>
          <c:extLst>
            <c:ext xmlns:c16="http://schemas.microsoft.com/office/drawing/2014/chart" uri="{C3380CC4-5D6E-409C-BE32-E72D297353CC}">
              <c16:uniqueId val="{00000001-29FD-4551-A2B8-3C811A60274B}"/>
            </c:ext>
          </c:extLst>
        </c:ser>
        <c:ser>
          <c:idx val="2"/>
          <c:order val="2"/>
          <c:tx>
            <c:strRef>
              <c:f>Sheet1!$A$4</c:f>
              <c:strCache>
                <c:ptCount val="1"/>
                <c:pt idx="0">
                  <c:v>Not interested at all</c:v>
                </c:pt>
              </c:strCache>
            </c:strRef>
          </c:tx>
          <c:spPr>
            <a:solidFill>
              <a:srgbClr val="AF262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Sheet1!$B$1:$AB$1</c:f>
              <c:strCache>
                <c:ptCount val="27"/>
                <c:pt idx="0">
                  <c:v>Storms</c:v>
                </c:pt>
                <c:pt idx="1">
                  <c:v>Flooding</c:v>
                </c:pt>
                <c:pt idx="2">
                  <c:v>Drought</c:v>
                </c:pt>
                <c:pt idx="3">
                  <c:v>Extreme temperatures</c:v>
                </c:pt>
                <c:pt idx="4">
                  <c:v>Deforestation </c:v>
                </c:pt>
                <c:pt idx="5">
                  <c:v>Forest fires</c:v>
                </c:pt>
                <c:pt idx="6">
                  <c:v>Loss of biodiversity</c:v>
                </c:pt>
                <c:pt idx="7">
                  <c:v>Air pollution (urban)</c:v>
                </c:pt>
                <c:pt idx="8">
                  <c:v>Air pollution (rural)</c:v>
                </c:pt>
                <c:pt idx="9">
                  <c:v>Plastic waste (urban)</c:v>
                </c:pt>
                <c:pt idx="10">
                  <c:v>Plastic waste (oceans)</c:v>
                </c:pt>
                <c:pt idx="11">
                  <c:v>Industrial water pollution</c:v>
                </c:pt>
                <c:pt idx="12">
                  <c:v>Harvesting rain water</c:v>
                </c:pt>
                <c:pt idx="13">
                  <c:v>CO2 emissions</c:v>
                </c:pt>
                <c:pt idx="14">
                  <c:v>Transport emissions</c:v>
                </c:pt>
                <c:pt idx="15">
                  <c:v>Agricultural emissions</c:v>
                </c:pt>
                <c:pt idx="16">
                  <c:v>Renewable energy sources</c:v>
                </c:pt>
                <c:pt idx="17">
                  <c:v>Green buildings</c:v>
                </c:pt>
                <c:pt idx="18">
                  <c:v>Zero waste i.e. recycling</c:v>
                </c:pt>
                <c:pt idx="19">
                  <c:v>Intensive agriculture</c:v>
                </c:pt>
                <c:pt idx="20">
                  <c:v>Palm oil</c:v>
                </c:pt>
                <c:pt idx="21">
                  <c:v>Rice</c:v>
                </c:pt>
                <c:pt idx="22">
                  <c:v>Diversifying food sources</c:v>
                </c:pt>
                <c:pt idx="23">
                  <c:v>Food consumption</c:v>
                </c:pt>
                <c:pt idx="24">
                  <c:v>Impact of consumer goods</c:v>
                </c:pt>
                <c:pt idx="25">
                  <c:v>Restoring marine life</c:v>
                </c:pt>
                <c:pt idx="26">
                  <c:v>Fishing</c:v>
                </c:pt>
              </c:strCache>
            </c:strRef>
          </c:cat>
          <c:val>
            <c:numRef>
              <c:f>Sheet1!$B$4:$AB$4</c:f>
              <c:numCache>
                <c:formatCode>0%</c:formatCode>
                <c:ptCount val="27"/>
                <c:pt idx="0">
                  <c:v>0.38347450623813367</c:v>
                </c:pt>
                <c:pt idx="1">
                  <c:v>0.21218247664469808</c:v>
                </c:pt>
                <c:pt idx="2">
                  <c:v>0.24251044070100899</c:v>
                </c:pt>
                <c:pt idx="3">
                  <c:v>0.36018048376811124</c:v>
                </c:pt>
                <c:pt idx="4">
                  <c:v>0.50229155826715444</c:v>
                </c:pt>
                <c:pt idx="5">
                  <c:v>0.30304457279006575</c:v>
                </c:pt>
                <c:pt idx="6">
                  <c:v>0.33527434709636333</c:v>
                </c:pt>
                <c:pt idx="7">
                  <c:v>0.3195404703199296</c:v>
                </c:pt>
                <c:pt idx="8">
                  <c:v>0.28496451750204943</c:v>
                </c:pt>
                <c:pt idx="9">
                  <c:v>0.29373487298655598</c:v>
                </c:pt>
                <c:pt idx="10">
                  <c:v>0.36634513306643707</c:v>
                </c:pt>
                <c:pt idx="11">
                  <c:v>0.38272384327417852</c:v>
                </c:pt>
                <c:pt idx="12">
                  <c:v>0.2751829797639529</c:v>
                </c:pt>
                <c:pt idx="13">
                  <c:v>0.50292285109097767</c:v>
                </c:pt>
                <c:pt idx="14">
                  <c:v>0.44190927982980183</c:v>
                </c:pt>
                <c:pt idx="15">
                  <c:v>0.33173910462169309</c:v>
                </c:pt>
                <c:pt idx="16">
                  <c:v>0.37283748713173531</c:v>
                </c:pt>
                <c:pt idx="17">
                  <c:v>0.42108526984471889</c:v>
                </c:pt>
                <c:pt idx="18">
                  <c:v>0.31237209924776116</c:v>
                </c:pt>
                <c:pt idx="19">
                  <c:v>0.29802931220334372</c:v>
                </c:pt>
                <c:pt idx="20">
                  <c:v>0.350591670236512</c:v>
                </c:pt>
                <c:pt idx="21">
                  <c:v>0.16050290654368715</c:v>
                </c:pt>
                <c:pt idx="22">
                  <c:v>0.18069946060568889</c:v>
                </c:pt>
                <c:pt idx="23">
                  <c:v>0.27494701769627755</c:v>
                </c:pt>
                <c:pt idx="24">
                  <c:v>0.35349121238892783</c:v>
                </c:pt>
                <c:pt idx="25">
                  <c:v>0.37682931450659074</c:v>
                </c:pt>
                <c:pt idx="26">
                  <c:v>0.28074109586451007</c:v>
                </c:pt>
              </c:numCache>
            </c:numRef>
          </c:val>
          <c:extLst>
            <c:ext xmlns:c16="http://schemas.microsoft.com/office/drawing/2014/chart" uri="{C3380CC4-5D6E-409C-BE32-E72D297353CC}">
              <c16:uniqueId val="{00000002-29FD-4551-A2B8-3C811A60274B}"/>
            </c:ext>
          </c:extLst>
        </c:ser>
        <c:dLbls>
          <c:showLegendKey val="0"/>
          <c:showVal val="0"/>
          <c:showCatName val="0"/>
          <c:showSerName val="0"/>
          <c:showPercent val="0"/>
          <c:showBubbleSize val="0"/>
        </c:dLbls>
        <c:gapWidth val="40"/>
        <c:overlap val="100"/>
        <c:axId val="403793056"/>
        <c:axId val="403797648"/>
      </c:barChart>
      <c:catAx>
        <c:axId val="40379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03797648"/>
        <c:crosses val="autoZero"/>
        <c:auto val="1"/>
        <c:lblAlgn val="ctr"/>
        <c:lblOffset val="100"/>
        <c:noMultiLvlLbl val="0"/>
      </c:catAx>
      <c:valAx>
        <c:axId val="403797648"/>
        <c:scaling>
          <c:orientation val="minMax"/>
          <c:max val="1"/>
        </c:scaling>
        <c:delete val="1"/>
        <c:axPos val="l"/>
        <c:numFmt formatCode="0%" sourceLinked="1"/>
        <c:majorTickMark val="none"/>
        <c:minorTickMark val="none"/>
        <c:tickLblPos val="nextTo"/>
        <c:crossAx val="403793056"/>
        <c:crosses val="autoZero"/>
        <c:crossBetween val="between"/>
      </c:valAx>
      <c:spPr>
        <a:noFill/>
        <a:ln>
          <a:noFill/>
        </a:ln>
        <a:effectLst/>
      </c:spPr>
    </c:plotArea>
    <c:legend>
      <c:legendPos val="b"/>
      <c:layout>
        <c:manualLayout>
          <c:xMode val="edge"/>
          <c:yMode val="edge"/>
          <c:x val="1.3052206803913965E-2"/>
          <c:y val="0.85660122316643195"/>
          <c:w val="0.46854226733435628"/>
          <c:h val="7.5371565949214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74465570038798E-3"/>
          <c:y val="0"/>
          <c:w val="0.96711580284120491"/>
          <c:h val="1"/>
        </c:manualLayout>
      </c:layout>
      <c:barChart>
        <c:barDir val="bar"/>
        <c:grouping val="clustered"/>
        <c:varyColors val="0"/>
        <c:ser>
          <c:idx val="0"/>
          <c:order val="0"/>
          <c:tx>
            <c:strRef>
              <c:f>Sheet1!$B$1</c:f>
              <c:strCache>
                <c:ptCount val="1"/>
                <c:pt idx="0">
                  <c:v>Total Sample</c:v>
                </c:pt>
              </c:strCache>
            </c:strRef>
          </c:tx>
          <c:spPr>
            <a:solidFill>
              <a:schemeClr val="accent2">
                <a:lumMod val="75000"/>
              </a:schemeClr>
            </a:solidFill>
            <a:ln>
              <a:noFill/>
            </a:ln>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Change lifestyle to be more environmentally friendly</c:v>
                </c:pt>
                <c:pt idx="1">
                  <c:v>Discuss environmental protection with friends and family</c:v>
                </c:pt>
                <c:pt idx="2">
                  <c:v>Pay taxes/pay more for some products because they are more environmentally friendly</c:v>
                </c:pt>
                <c:pt idx="3">
                  <c:v>Support environmental issues on social media</c:v>
                </c:pt>
                <c:pt idx="4">
                  <c:v>Join an organisation that supports environmental protection</c:v>
                </c:pt>
                <c:pt idx="5">
                  <c:v>Protest for environmental issues</c:v>
                </c:pt>
                <c:pt idx="6">
                  <c:v>Give donation through online sites to support environmental protection</c:v>
                </c:pt>
                <c:pt idx="7">
                  <c:v>Message a government official online</c:v>
                </c:pt>
                <c:pt idx="8">
                  <c:v>Boycott a product</c:v>
                </c:pt>
                <c:pt idx="9">
                  <c:v>Send a petition to a ministry related to environmental protection</c:v>
                </c:pt>
                <c:pt idx="10">
                  <c:v>Signed an online petition related to environmental protection</c:v>
                </c:pt>
              </c:strCache>
            </c:strRef>
          </c:cat>
          <c:val>
            <c:numRef>
              <c:f>Sheet1!$B$2:$B$12</c:f>
              <c:numCache>
                <c:formatCode>0%</c:formatCode>
                <c:ptCount val="11"/>
                <c:pt idx="0">
                  <c:v>0.48215888351586045</c:v>
                </c:pt>
                <c:pt idx="1">
                  <c:v>0.20804951620459317</c:v>
                </c:pt>
                <c:pt idx="2">
                  <c:v>0.19223490847136002</c:v>
                </c:pt>
                <c:pt idx="3">
                  <c:v>0.12077279191802681</c:v>
                </c:pt>
                <c:pt idx="4">
                  <c:v>9.7217376669533576E-2</c:v>
                </c:pt>
                <c:pt idx="5">
                  <c:v>8.1615953796562432E-2</c:v>
                </c:pt>
                <c:pt idx="6">
                  <c:v>5.1543646852280099E-2</c:v>
                </c:pt>
                <c:pt idx="7">
                  <c:v>4.5825456512087664E-2</c:v>
                </c:pt>
                <c:pt idx="8">
                  <c:v>3.8789945363668699E-2</c:v>
                </c:pt>
                <c:pt idx="9">
                  <c:v>1.8301840551316804E-2</c:v>
                </c:pt>
                <c:pt idx="10">
                  <c:v>1.6283598529030351E-2</c:v>
                </c:pt>
              </c:numCache>
            </c:numRef>
          </c:val>
          <c:extLst>
            <c:ext xmlns:c16="http://schemas.microsoft.com/office/drawing/2014/chart" uri="{C3380CC4-5D6E-409C-BE32-E72D297353CC}">
              <c16:uniqueId val="{00000000-AC88-44CF-84A1-14B0F9FA510B}"/>
            </c:ext>
          </c:extLst>
        </c:ser>
        <c:dLbls>
          <c:showLegendKey val="0"/>
          <c:showVal val="0"/>
          <c:showCatName val="0"/>
          <c:showSerName val="0"/>
          <c:showPercent val="0"/>
          <c:showBubbleSize val="0"/>
        </c:dLbls>
        <c:gapWidth val="50"/>
        <c:axId val="419624920"/>
        <c:axId val="419628056"/>
      </c:barChart>
      <c:catAx>
        <c:axId val="419624920"/>
        <c:scaling>
          <c:orientation val="maxMin"/>
        </c:scaling>
        <c:delete val="1"/>
        <c:axPos val="l"/>
        <c:numFmt formatCode="General" sourceLinked="1"/>
        <c:majorTickMark val="out"/>
        <c:minorTickMark val="none"/>
        <c:tickLblPos val="nextTo"/>
        <c:crossAx val="419628056"/>
        <c:crosses val="autoZero"/>
        <c:auto val="1"/>
        <c:lblAlgn val="ctr"/>
        <c:lblOffset val="100"/>
        <c:noMultiLvlLbl val="0"/>
      </c:catAx>
      <c:valAx>
        <c:axId val="419628056"/>
        <c:scaling>
          <c:orientation val="minMax"/>
          <c:max val="0.70000000000000007"/>
        </c:scaling>
        <c:delete val="1"/>
        <c:axPos val="t"/>
        <c:numFmt formatCode="0%" sourceLinked="1"/>
        <c:majorTickMark val="out"/>
        <c:minorTickMark val="none"/>
        <c:tickLblPos val="none"/>
        <c:crossAx val="419624920"/>
        <c:crosses val="autoZero"/>
        <c:crossBetween val="between"/>
        <c:majorUnit val="0.1"/>
        <c:min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3117643047691"/>
          <c:y val="4.364323885941504E-2"/>
          <c:w val="0.46155679330377847"/>
          <c:h val="0.80624526313092915"/>
        </c:manualLayout>
      </c:layout>
      <c:barChart>
        <c:barDir val="bar"/>
        <c:grouping val="percentStacked"/>
        <c:varyColors val="0"/>
        <c:ser>
          <c:idx val="0"/>
          <c:order val="0"/>
          <c:tx>
            <c:strRef>
              <c:f>Sheet1!$B$1</c:f>
              <c:strCache>
                <c:ptCount val="1"/>
                <c:pt idx="0">
                  <c:v>Strongly disagree</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C0E-4741-BF21-8B5CC671ED42}"/>
                </c:ext>
              </c:extLst>
            </c:dLbl>
            <c:dLbl>
              <c:idx val="1"/>
              <c:delete val="1"/>
              <c:extLst>
                <c:ext xmlns:c15="http://schemas.microsoft.com/office/drawing/2012/chart" uri="{CE6537A1-D6FC-4f65-9D91-7224C49458BB}"/>
                <c:ext xmlns:c16="http://schemas.microsoft.com/office/drawing/2014/chart" uri="{C3380CC4-5D6E-409C-BE32-E72D297353CC}">
                  <c16:uniqueId val="{00000001-5C0E-4741-BF21-8B5CC671ED42}"/>
                </c:ext>
              </c:extLst>
            </c:dLbl>
            <c:dLbl>
              <c:idx val="2"/>
              <c:delete val="1"/>
              <c:extLst>
                <c:ext xmlns:c15="http://schemas.microsoft.com/office/drawing/2012/chart" uri="{CE6537A1-D6FC-4f65-9D91-7224C49458BB}"/>
                <c:ext xmlns:c16="http://schemas.microsoft.com/office/drawing/2014/chart" uri="{C3380CC4-5D6E-409C-BE32-E72D297353CC}">
                  <c16:uniqueId val="{00000002-5C0E-4741-BF21-8B5CC671ED42}"/>
                </c:ext>
              </c:extLst>
            </c:dLbl>
            <c:dLbl>
              <c:idx val="3"/>
              <c:delete val="1"/>
              <c:extLst>
                <c:ext xmlns:c15="http://schemas.microsoft.com/office/drawing/2012/chart" uri="{CE6537A1-D6FC-4f65-9D91-7224C49458BB}"/>
                <c:ext xmlns:c16="http://schemas.microsoft.com/office/drawing/2014/chart" uri="{C3380CC4-5D6E-409C-BE32-E72D297353CC}">
                  <c16:uniqueId val="{00000003-5C0E-4741-BF21-8B5CC671ED42}"/>
                </c:ext>
              </c:extLst>
            </c:dLbl>
            <c:dLbl>
              <c:idx val="4"/>
              <c:delete val="1"/>
              <c:extLst>
                <c:ext xmlns:c15="http://schemas.microsoft.com/office/drawing/2012/chart" uri="{CE6537A1-D6FC-4f65-9D91-7224C49458BB}"/>
                <c:ext xmlns:c16="http://schemas.microsoft.com/office/drawing/2014/chart" uri="{C3380CC4-5D6E-409C-BE32-E72D297353CC}">
                  <c16:uniqueId val="{00000004-5C0E-4741-BF21-8B5CC671ED4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extra money for it</c:v>
                </c:pt>
                <c:pt idx="2">
                  <c:v>I do not have adequate knowledge</c:v>
                </c:pt>
                <c:pt idx="3">
                  <c:v>People around me (friends, family) do not do so</c:v>
                </c:pt>
                <c:pt idx="4">
                  <c:v>My participation will not make much difference</c:v>
                </c:pt>
                <c:pt idx="5">
                  <c:v>It is dangerous and affects my security</c:v>
                </c:pt>
                <c:pt idx="6">
                  <c:v>The issue doesn't interest me</c:v>
                </c:pt>
              </c:strCache>
            </c:strRef>
          </c:cat>
          <c:val>
            <c:numRef>
              <c:f>Sheet1!$B$2:$B$8</c:f>
              <c:numCache>
                <c:formatCode>0%</c:formatCode>
                <c:ptCount val="7"/>
                <c:pt idx="0">
                  <c:v>3.8120883687522769E-2</c:v>
                </c:pt>
                <c:pt idx="1">
                  <c:v>4.1967873323941335E-2</c:v>
                </c:pt>
                <c:pt idx="2">
                  <c:v>3.6362927722700868E-2</c:v>
                </c:pt>
                <c:pt idx="3">
                  <c:v>2.3290076558643746E-2</c:v>
                </c:pt>
                <c:pt idx="4">
                  <c:v>3.7712452770500331E-2</c:v>
                </c:pt>
                <c:pt idx="5">
                  <c:v>5.6092867543680126E-2</c:v>
                </c:pt>
                <c:pt idx="6">
                  <c:v>5.5298834252710059E-2</c:v>
                </c:pt>
              </c:numCache>
            </c:numRef>
          </c:val>
          <c:extLst>
            <c:ext xmlns:c16="http://schemas.microsoft.com/office/drawing/2014/chart" uri="{C3380CC4-5D6E-409C-BE32-E72D297353CC}">
              <c16:uniqueId val="{00000000-953C-417A-A255-C2DC97FD061C}"/>
            </c:ext>
          </c:extLst>
        </c:ser>
        <c:ser>
          <c:idx val="1"/>
          <c:order val="1"/>
          <c:tx>
            <c:strRef>
              <c:f>Sheet1!$C$1</c:f>
              <c:strCache>
                <c:ptCount val="1"/>
                <c:pt idx="0">
                  <c:v>Disagree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extra money for it</c:v>
                </c:pt>
                <c:pt idx="2">
                  <c:v>I do not have adequate knowledge</c:v>
                </c:pt>
                <c:pt idx="3">
                  <c:v>People around me (friends, family) do not do so</c:v>
                </c:pt>
                <c:pt idx="4">
                  <c:v>My participation will not make much difference</c:v>
                </c:pt>
                <c:pt idx="5">
                  <c:v>It is dangerous and affects my security</c:v>
                </c:pt>
                <c:pt idx="6">
                  <c:v>The issue doesn't interest me</c:v>
                </c:pt>
              </c:strCache>
            </c:strRef>
          </c:cat>
          <c:val>
            <c:numRef>
              <c:f>Sheet1!$C$2:$C$8</c:f>
              <c:numCache>
                <c:formatCode>0%</c:formatCode>
                <c:ptCount val="7"/>
                <c:pt idx="0">
                  <c:v>0.16254515869975833</c:v>
                </c:pt>
                <c:pt idx="1">
                  <c:v>0.1929585139911775</c:v>
                </c:pt>
                <c:pt idx="2">
                  <c:v>0.18504865235093054</c:v>
                </c:pt>
                <c:pt idx="3">
                  <c:v>0.2289591809200395</c:v>
                </c:pt>
                <c:pt idx="4">
                  <c:v>0.23244265857942426</c:v>
                </c:pt>
                <c:pt idx="5">
                  <c:v>0.23898492010019778</c:v>
                </c:pt>
                <c:pt idx="6">
                  <c:v>0.26411311122857428</c:v>
                </c:pt>
              </c:numCache>
            </c:numRef>
          </c:val>
          <c:extLst>
            <c:ext xmlns:c16="http://schemas.microsoft.com/office/drawing/2014/chart" uri="{C3380CC4-5D6E-409C-BE32-E72D297353CC}">
              <c16:uniqueId val="{00000002-953C-417A-A255-C2DC97FD061C}"/>
            </c:ext>
          </c:extLst>
        </c:ser>
        <c:ser>
          <c:idx val="2"/>
          <c:order val="2"/>
          <c:tx>
            <c:strRef>
              <c:f>Sheet1!$D$1</c:f>
              <c:strCache>
                <c:ptCount val="1"/>
                <c:pt idx="0">
                  <c:v>Neither agree nor disagree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extra money for it</c:v>
                </c:pt>
                <c:pt idx="2">
                  <c:v>I do not have adequate knowledge</c:v>
                </c:pt>
                <c:pt idx="3">
                  <c:v>People around me (friends, family) do not do so</c:v>
                </c:pt>
                <c:pt idx="4">
                  <c:v>My participation will not make much difference</c:v>
                </c:pt>
                <c:pt idx="5">
                  <c:v>It is dangerous and affects my security</c:v>
                </c:pt>
                <c:pt idx="6">
                  <c:v>The issue doesn't interest me</c:v>
                </c:pt>
              </c:strCache>
            </c:strRef>
          </c:cat>
          <c:val>
            <c:numRef>
              <c:f>Sheet1!$D$2:$D$8</c:f>
              <c:numCache>
                <c:formatCode>0%</c:formatCode>
                <c:ptCount val="7"/>
                <c:pt idx="0">
                  <c:v>0.24418706350673577</c:v>
                </c:pt>
                <c:pt idx="1">
                  <c:v>0.23653112000862117</c:v>
                </c:pt>
                <c:pt idx="2">
                  <c:v>0.26762486758786569</c:v>
                </c:pt>
                <c:pt idx="3">
                  <c:v>0.25014192265460905</c:v>
                </c:pt>
                <c:pt idx="4">
                  <c:v>0.28619504353455233</c:v>
                </c:pt>
                <c:pt idx="5">
                  <c:v>0.26562594115307897</c:v>
                </c:pt>
                <c:pt idx="6">
                  <c:v>0.27577649549701977</c:v>
                </c:pt>
              </c:numCache>
            </c:numRef>
          </c:val>
          <c:extLst>
            <c:ext xmlns:c16="http://schemas.microsoft.com/office/drawing/2014/chart" uri="{C3380CC4-5D6E-409C-BE32-E72D297353CC}">
              <c16:uniqueId val="{00000003-953C-417A-A255-C2DC97FD061C}"/>
            </c:ext>
          </c:extLst>
        </c:ser>
        <c:ser>
          <c:idx val="3"/>
          <c:order val="3"/>
          <c:tx>
            <c:strRef>
              <c:f>Sheet1!$E$1</c:f>
              <c:strCache>
                <c:ptCount val="1"/>
                <c:pt idx="0">
                  <c:v>Agree</c:v>
                </c:pt>
              </c:strCache>
            </c:strRef>
          </c:tx>
          <c:spPr>
            <a:solidFill>
              <a:srgbClr val="F893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extra money for it</c:v>
                </c:pt>
                <c:pt idx="2">
                  <c:v>I do not have adequate knowledge</c:v>
                </c:pt>
                <c:pt idx="3">
                  <c:v>People around me (friends, family) do not do so</c:v>
                </c:pt>
                <c:pt idx="4">
                  <c:v>My participation will not make much difference</c:v>
                </c:pt>
                <c:pt idx="5">
                  <c:v>It is dangerous and affects my security</c:v>
                </c:pt>
                <c:pt idx="6">
                  <c:v>The issue doesn't interest me</c:v>
                </c:pt>
              </c:strCache>
            </c:strRef>
          </c:cat>
          <c:val>
            <c:numRef>
              <c:f>Sheet1!$E$2:$E$8</c:f>
              <c:numCache>
                <c:formatCode>0%</c:formatCode>
                <c:ptCount val="7"/>
                <c:pt idx="0">
                  <c:v>0.40956463447719244</c:v>
                </c:pt>
                <c:pt idx="1">
                  <c:v>0.38944948156349085</c:v>
                </c:pt>
                <c:pt idx="2">
                  <c:v>0.4004801731904668</c:v>
                </c:pt>
                <c:pt idx="3">
                  <c:v>0.41513663123094979</c:v>
                </c:pt>
                <c:pt idx="4">
                  <c:v>0.37098915245988207</c:v>
                </c:pt>
                <c:pt idx="5">
                  <c:v>0.31519018507474383</c:v>
                </c:pt>
                <c:pt idx="6">
                  <c:v>0.31951991352825004</c:v>
                </c:pt>
              </c:numCache>
            </c:numRef>
          </c:val>
          <c:extLst>
            <c:ext xmlns:c16="http://schemas.microsoft.com/office/drawing/2014/chart" uri="{C3380CC4-5D6E-409C-BE32-E72D297353CC}">
              <c16:uniqueId val="{00000004-953C-417A-A255-C2DC97FD061C}"/>
            </c:ext>
          </c:extLst>
        </c:ser>
        <c:ser>
          <c:idx val="4"/>
          <c:order val="4"/>
          <c:tx>
            <c:strRef>
              <c:f>Sheet1!$F$1</c:f>
              <c:strCache>
                <c:ptCount val="1"/>
                <c:pt idx="0">
                  <c:v>Strongly 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extra money for it</c:v>
                </c:pt>
                <c:pt idx="2">
                  <c:v>I do not have adequate knowledge</c:v>
                </c:pt>
                <c:pt idx="3">
                  <c:v>People around me (friends, family) do not do so</c:v>
                </c:pt>
                <c:pt idx="4">
                  <c:v>My participation will not make much difference</c:v>
                </c:pt>
                <c:pt idx="5">
                  <c:v>It is dangerous and affects my security</c:v>
                </c:pt>
                <c:pt idx="6">
                  <c:v>The issue doesn't interest me</c:v>
                </c:pt>
              </c:strCache>
            </c:strRef>
          </c:cat>
          <c:val>
            <c:numRef>
              <c:f>Sheet1!$F$2:$F$8</c:f>
              <c:numCache>
                <c:formatCode>0%</c:formatCode>
                <c:ptCount val="7"/>
                <c:pt idx="0">
                  <c:v>0.11943869919803062</c:v>
                </c:pt>
                <c:pt idx="1">
                  <c:v>0.10018310247626597</c:v>
                </c:pt>
                <c:pt idx="2">
                  <c:v>7.5148306380044771E-2</c:v>
                </c:pt>
                <c:pt idx="3">
                  <c:v>4.9719282935079739E-2</c:v>
                </c:pt>
                <c:pt idx="4">
                  <c:v>4.6762157243948478E-2</c:v>
                </c:pt>
                <c:pt idx="5">
                  <c:v>7.808437141282519E-2</c:v>
                </c:pt>
                <c:pt idx="6">
                  <c:v>5.4949513484377002E-2</c:v>
                </c:pt>
              </c:numCache>
            </c:numRef>
          </c:val>
          <c:extLst>
            <c:ext xmlns:c16="http://schemas.microsoft.com/office/drawing/2014/chart" uri="{C3380CC4-5D6E-409C-BE32-E72D297353CC}">
              <c16:uniqueId val="{00000000-A7EA-4BFC-A930-C0045CFEF55E}"/>
            </c:ext>
          </c:extLst>
        </c:ser>
        <c:dLbls>
          <c:showLegendKey val="0"/>
          <c:showVal val="0"/>
          <c:showCatName val="0"/>
          <c:showSerName val="0"/>
          <c:showPercent val="0"/>
          <c:showBubbleSize val="0"/>
        </c:dLbls>
        <c:gapWidth val="50"/>
        <c:overlap val="100"/>
        <c:axId val="339185752"/>
        <c:axId val="339186536"/>
      </c:barChart>
      <c:catAx>
        <c:axId val="339185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186536"/>
        <c:crosses val="autoZero"/>
        <c:auto val="1"/>
        <c:lblAlgn val="ctr"/>
        <c:lblOffset val="100"/>
        <c:noMultiLvlLbl val="0"/>
      </c:catAx>
      <c:valAx>
        <c:axId val="339186536"/>
        <c:scaling>
          <c:orientation val="minMax"/>
        </c:scaling>
        <c:delete val="1"/>
        <c:axPos val="t"/>
        <c:numFmt formatCode="0%" sourceLinked="1"/>
        <c:majorTickMark val="out"/>
        <c:minorTickMark val="none"/>
        <c:tickLblPos val="nextTo"/>
        <c:crossAx val="339185752"/>
        <c:crosses val="autoZero"/>
        <c:crossBetween val="between"/>
      </c:valAx>
      <c:spPr>
        <a:noFill/>
        <a:ln>
          <a:noFill/>
        </a:ln>
        <a:effectLst/>
      </c:spPr>
    </c:plotArea>
    <c:legend>
      <c:legendPos val="b"/>
      <c:layout>
        <c:manualLayout>
          <c:xMode val="edge"/>
          <c:yMode val="edge"/>
          <c:x val="9.1624812567098906E-4"/>
          <c:y val="0.86520583877007062"/>
          <c:w val="0.97501014864153568"/>
          <c:h val="6.084529799553508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3117643047691"/>
          <c:y val="4.364323885941504E-2"/>
          <c:w val="0.46155679330377847"/>
          <c:h val="0.80624526313092915"/>
        </c:manualLayout>
      </c:layout>
      <c:barChart>
        <c:barDir val="bar"/>
        <c:grouping val="percentStacked"/>
        <c:varyColors val="0"/>
        <c:ser>
          <c:idx val="0"/>
          <c:order val="0"/>
          <c:tx>
            <c:strRef>
              <c:f>Sheet1!$B$1</c:f>
              <c:strCache>
                <c:ptCount val="1"/>
                <c:pt idx="0">
                  <c:v>Not at all important</c:v>
                </c:pt>
              </c:strCache>
            </c:strRef>
          </c:tx>
          <c:spPr>
            <a:solidFill>
              <a:srgbClr val="C00000"/>
            </a:solidFill>
            <a:ln>
              <a:noFill/>
            </a:ln>
            <a:effectLst/>
          </c:spPr>
          <c:invertIfNegative val="0"/>
          <c:cat>
            <c:strRef>
              <c:f>Sheet1!$A$2:$A$7</c:f>
              <c:strCache>
                <c:ptCount val="6"/>
                <c:pt idx="0">
                  <c:v>Preserving Indonesia's natural beauty</c:v>
                </c:pt>
                <c:pt idx="1">
                  <c:v>Protecting Indonesia's unity from divisive provocation</c:v>
                </c:pt>
                <c:pt idx="2">
                  <c:v>Implementing justice in society</c:v>
                </c:pt>
                <c:pt idx="3">
                  <c:v>Setting a good example to others to encourage them to protect the environment</c:v>
                </c:pt>
                <c:pt idx="4">
                  <c:v>Protecting Indonesia's local culture</c:v>
                </c:pt>
                <c:pt idx="5">
                  <c:v>Preserving economic stability in Indonesia</c:v>
                </c:pt>
              </c:strCache>
            </c:strRef>
          </c:cat>
          <c:val>
            <c:numRef>
              <c:f>Sheet1!$B$2:$B$7</c:f>
              <c:numCache>
                <c:formatCode>0%</c:formatCode>
                <c:ptCount val="6"/>
                <c:pt idx="0">
                  <c:v>0.02</c:v>
                </c:pt>
                <c:pt idx="1">
                  <c:v>0.02</c:v>
                </c:pt>
                <c:pt idx="2">
                  <c:v>0.02</c:v>
                </c:pt>
                <c:pt idx="3">
                  <c:v>0.01</c:v>
                </c:pt>
                <c:pt idx="4">
                  <c:v>0.01</c:v>
                </c:pt>
                <c:pt idx="5">
                  <c:v>0.01</c:v>
                </c:pt>
              </c:numCache>
            </c:numRef>
          </c:val>
          <c:extLst>
            <c:ext xmlns:c16="http://schemas.microsoft.com/office/drawing/2014/chart" uri="{C3380CC4-5D6E-409C-BE32-E72D297353CC}">
              <c16:uniqueId val="{00000000-2C4C-4433-94A1-FA6DA640764C}"/>
            </c:ext>
          </c:extLst>
        </c:ser>
        <c:ser>
          <c:idx val="1"/>
          <c:order val="1"/>
          <c:tx>
            <c:strRef>
              <c:f>Sheet1!$C$1</c:f>
              <c:strCache>
                <c:ptCount val="1"/>
                <c:pt idx="0">
                  <c:v>Not very important</c:v>
                </c:pt>
              </c:strCache>
            </c:strRef>
          </c:tx>
          <c:spPr>
            <a:solidFill>
              <a:schemeClr val="accent2"/>
            </a:solidFill>
            <a:ln>
              <a:noFill/>
            </a:ln>
            <a:effectLst/>
          </c:spPr>
          <c:invertIfNegative val="0"/>
          <c:cat>
            <c:strRef>
              <c:f>Sheet1!$A$2:$A$7</c:f>
              <c:strCache>
                <c:ptCount val="6"/>
                <c:pt idx="0">
                  <c:v>Preserving Indonesia's natural beauty</c:v>
                </c:pt>
                <c:pt idx="1">
                  <c:v>Protecting Indonesia's unity from divisive provocation</c:v>
                </c:pt>
                <c:pt idx="2">
                  <c:v>Implementing justice in society</c:v>
                </c:pt>
                <c:pt idx="3">
                  <c:v>Setting a good example to others to encourage them to protect the environment</c:v>
                </c:pt>
                <c:pt idx="4">
                  <c:v>Protecting Indonesia's local culture</c:v>
                </c:pt>
                <c:pt idx="5">
                  <c:v>Preserving economic stability in Indonesia</c:v>
                </c:pt>
              </c:strCache>
            </c:strRef>
          </c:cat>
          <c:val>
            <c:numRef>
              <c:f>Sheet1!$C$2:$C$7</c:f>
              <c:numCache>
                <c:formatCode>0%</c:formatCode>
                <c:ptCount val="6"/>
                <c:pt idx="0">
                  <c:v>0.02</c:v>
                </c:pt>
                <c:pt idx="1">
                  <c:v>0.03</c:v>
                </c:pt>
                <c:pt idx="2">
                  <c:v>0.02</c:v>
                </c:pt>
                <c:pt idx="3">
                  <c:v>0.02</c:v>
                </c:pt>
                <c:pt idx="4">
                  <c:v>0.04</c:v>
                </c:pt>
                <c:pt idx="5">
                  <c:v>0.03</c:v>
                </c:pt>
              </c:numCache>
            </c:numRef>
          </c:val>
          <c:extLst>
            <c:ext xmlns:c16="http://schemas.microsoft.com/office/drawing/2014/chart" uri="{C3380CC4-5D6E-409C-BE32-E72D297353CC}">
              <c16:uniqueId val="{00000001-2C4C-4433-94A1-FA6DA640764C}"/>
            </c:ext>
          </c:extLst>
        </c:ser>
        <c:ser>
          <c:idx val="2"/>
          <c:order val="2"/>
          <c:tx>
            <c:strRef>
              <c:f>Sheet1!$D$1</c:f>
              <c:strCache>
                <c:ptCount val="1"/>
                <c:pt idx="0">
                  <c:v>Neither</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Preserving Indonesia's natural beauty</c:v>
                </c:pt>
                <c:pt idx="1">
                  <c:v>Protecting Indonesia's unity from divisive provocation</c:v>
                </c:pt>
                <c:pt idx="2">
                  <c:v>Implementing justice in society</c:v>
                </c:pt>
                <c:pt idx="3">
                  <c:v>Setting a good example to others to encourage them to protect the environment</c:v>
                </c:pt>
                <c:pt idx="4">
                  <c:v>Protecting Indonesia's local culture</c:v>
                </c:pt>
                <c:pt idx="5">
                  <c:v>Preserving economic stability in Indonesia</c:v>
                </c:pt>
              </c:strCache>
            </c:strRef>
          </c:cat>
          <c:val>
            <c:numRef>
              <c:f>Sheet1!$D$2:$D$7</c:f>
              <c:numCache>
                <c:formatCode>0%</c:formatCode>
                <c:ptCount val="6"/>
                <c:pt idx="0">
                  <c:v>0.08</c:v>
                </c:pt>
                <c:pt idx="1">
                  <c:v>7.0000000000000007E-2</c:v>
                </c:pt>
                <c:pt idx="2">
                  <c:v>0.09</c:v>
                </c:pt>
                <c:pt idx="3">
                  <c:v>0.1</c:v>
                </c:pt>
                <c:pt idx="4">
                  <c:v>0.1</c:v>
                </c:pt>
                <c:pt idx="5">
                  <c:v>0.1</c:v>
                </c:pt>
              </c:numCache>
            </c:numRef>
          </c:val>
          <c:extLst>
            <c:ext xmlns:c16="http://schemas.microsoft.com/office/drawing/2014/chart" uri="{C3380CC4-5D6E-409C-BE32-E72D297353CC}">
              <c16:uniqueId val="{00000002-2C4C-4433-94A1-FA6DA640764C}"/>
            </c:ext>
          </c:extLst>
        </c:ser>
        <c:ser>
          <c:idx val="3"/>
          <c:order val="3"/>
          <c:tx>
            <c:strRef>
              <c:f>Sheet1!$E$1</c:f>
              <c:strCache>
                <c:ptCount val="1"/>
                <c:pt idx="0">
                  <c:v>Fairly important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Preserving Indonesia's natural beauty</c:v>
                </c:pt>
                <c:pt idx="1">
                  <c:v>Protecting Indonesia's unity from divisive provocation</c:v>
                </c:pt>
                <c:pt idx="2">
                  <c:v>Implementing justice in society</c:v>
                </c:pt>
                <c:pt idx="3">
                  <c:v>Setting a good example to others to encourage them to protect the environment</c:v>
                </c:pt>
                <c:pt idx="4">
                  <c:v>Protecting Indonesia's local culture</c:v>
                </c:pt>
                <c:pt idx="5">
                  <c:v>Preserving economic stability in Indonesia</c:v>
                </c:pt>
              </c:strCache>
            </c:strRef>
          </c:cat>
          <c:val>
            <c:numRef>
              <c:f>Sheet1!$E$2:$E$7</c:f>
              <c:numCache>
                <c:formatCode>0%</c:formatCode>
                <c:ptCount val="6"/>
                <c:pt idx="0">
                  <c:v>0.38</c:v>
                </c:pt>
                <c:pt idx="1">
                  <c:v>0.31</c:v>
                </c:pt>
                <c:pt idx="2">
                  <c:v>0.31</c:v>
                </c:pt>
                <c:pt idx="3">
                  <c:v>0.42</c:v>
                </c:pt>
                <c:pt idx="4">
                  <c:v>0.38</c:v>
                </c:pt>
                <c:pt idx="5">
                  <c:v>0.37</c:v>
                </c:pt>
              </c:numCache>
            </c:numRef>
          </c:val>
          <c:extLst>
            <c:ext xmlns:c16="http://schemas.microsoft.com/office/drawing/2014/chart" uri="{C3380CC4-5D6E-409C-BE32-E72D297353CC}">
              <c16:uniqueId val="{00000003-2C4C-4433-94A1-FA6DA640764C}"/>
            </c:ext>
          </c:extLst>
        </c:ser>
        <c:ser>
          <c:idx val="4"/>
          <c:order val="4"/>
          <c:tx>
            <c:strRef>
              <c:f>Sheet1!$F$1</c:f>
              <c:strCache>
                <c:ptCount val="1"/>
                <c:pt idx="0">
                  <c:v>Very Important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Preserving Indonesia's natural beauty</c:v>
                </c:pt>
                <c:pt idx="1">
                  <c:v>Protecting Indonesia's unity from divisive provocation</c:v>
                </c:pt>
                <c:pt idx="2">
                  <c:v>Implementing justice in society</c:v>
                </c:pt>
                <c:pt idx="3">
                  <c:v>Setting a good example to others to encourage them to protect the environment</c:v>
                </c:pt>
                <c:pt idx="4">
                  <c:v>Protecting Indonesia's local culture</c:v>
                </c:pt>
                <c:pt idx="5">
                  <c:v>Preserving economic stability in Indonesia</c:v>
                </c:pt>
              </c:strCache>
            </c:strRef>
          </c:cat>
          <c:val>
            <c:numRef>
              <c:f>Sheet1!$F$2:$F$7</c:f>
              <c:numCache>
                <c:formatCode>0%</c:formatCode>
                <c:ptCount val="6"/>
                <c:pt idx="0">
                  <c:v>0.4907564219667836</c:v>
                </c:pt>
                <c:pt idx="1">
                  <c:v>0.55645644502355718</c:v>
                </c:pt>
                <c:pt idx="2">
                  <c:v>0.54743008989247721</c:v>
                </c:pt>
                <c:pt idx="3">
                  <c:v>0.43769260509393382</c:v>
                </c:pt>
                <c:pt idx="4">
                  <c:v>0.46318162812732055</c:v>
                </c:pt>
                <c:pt idx="5">
                  <c:v>0.47722809373141556</c:v>
                </c:pt>
              </c:numCache>
            </c:numRef>
          </c:val>
          <c:extLst>
            <c:ext xmlns:c16="http://schemas.microsoft.com/office/drawing/2014/chart" uri="{C3380CC4-5D6E-409C-BE32-E72D297353CC}">
              <c16:uniqueId val="{00000004-2C4C-4433-94A1-FA6DA640764C}"/>
            </c:ext>
          </c:extLst>
        </c:ser>
        <c:dLbls>
          <c:showLegendKey val="0"/>
          <c:showVal val="0"/>
          <c:showCatName val="0"/>
          <c:showSerName val="0"/>
          <c:showPercent val="0"/>
          <c:showBubbleSize val="0"/>
        </c:dLbls>
        <c:gapWidth val="50"/>
        <c:overlap val="100"/>
        <c:axId val="339185752"/>
        <c:axId val="339186536"/>
      </c:barChart>
      <c:catAx>
        <c:axId val="339185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9186536"/>
        <c:crosses val="autoZero"/>
        <c:auto val="1"/>
        <c:lblAlgn val="ctr"/>
        <c:lblOffset val="100"/>
        <c:noMultiLvlLbl val="0"/>
      </c:catAx>
      <c:valAx>
        <c:axId val="339186536"/>
        <c:scaling>
          <c:orientation val="minMax"/>
        </c:scaling>
        <c:delete val="1"/>
        <c:axPos val="t"/>
        <c:numFmt formatCode="0%" sourceLinked="1"/>
        <c:majorTickMark val="out"/>
        <c:minorTickMark val="none"/>
        <c:tickLblPos val="nextTo"/>
        <c:crossAx val="339185752"/>
        <c:crosses val="autoZero"/>
        <c:crossBetween val="between"/>
      </c:valAx>
      <c:spPr>
        <a:noFill/>
        <a:ln>
          <a:noFill/>
        </a:ln>
        <a:effectLst/>
      </c:spPr>
    </c:plotArea>
    <c:legend>
      <c:legendPos val="b"/>
      <c:layout>
        <c:manualLayout>
          <c:xMode val="edge"/>
          <c:yMode val="edge"/>
          <c:x val="9.1624812567098906E-4"/>
          <c:y val="0.86520583877007062"/>
          <c:w val="0.87702527017421583"/>
          <c:h val="0.109771961733908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GB" sz="1320" b="1" dirty="0">
                <a:solidFill>
                  <a:schemeClr val="tx1"/>
                </a:solidFill>
              </a:rPr>
              <a:t>TOP 3 GENRES WATCHED MOST FREQUENTLY ON TV</a:t>
            </a:r>
          </a:p>
        </c:rich>
      </c:tx>
      <c:layout>
        <c:manualLayout>
          <c:xMode val="edge"/>
          <c:yMode val="edge"/>
          <c:x val="2.5375111565534587E-2"/>
          <c:y val="3.0979455742188482E-3"/>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390456704081099"/>
          <c:y val="9.0924702603323193E-2"/>
          <c:w val="0.84532536605497655"/>
          <c:h val="0.8193314731023924"/>
        </c:manualLayout>
      </c:layout>
      <c:barChart>
        <c:barDir val="bar"/>
        <c:grouping val="stacked"/>
        <c:varyColors val="0"/>
        <c:ser>
          <c:idx val="0"/>
          <c:order val="0"/>
          <c:tx>
            <c:strRef>
              <c:f>Sheet1!$B$1</c:f>
              <c:strCache>
                <c:ptCount val="1"/>
                <c:pt idx="0">
                  <c:v>Watch most often</c:v>
                </c:pt>
              </c:strCache>
            </c:strRef>
          </c:tx>
          <c:spPr>
            <a:solidFill>
              <a:schemeClr val="accent2">
                <a:shade val="58000"/>
              </a:schemeClr>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F3D3-41E7-B85E-35DCF59303A8}"/>
                </c:ext>
              </c:extLst>
            </c:dLbl>
            <c:dLbl>
              <c:idx val="6"/>
              <c:delete val="1"/>
              <c:extLst>
                <c:ext xmlns:c15="http://schemas.microsoft.com/office/drawing/2012/chart" uri="{CE6537A1-D6FC-4f65-9D91-7224C49458BB}"/>
                <c:ext xmlns:c16="http://schemas.microsoft.com/office/drawing/2014/chart" uri="{C3380CC4-5D6E-409C-BE32-E72D297353CC}">
                  <c16:uniqueId val="{0000000F-F3D3-41E7-B85E-35DCF59303A8}"/>
                </c:ext>
              </c:extLst>
            </c:dLbl>
            <c:dLbl>
              <c:idx val="7"/>
              <c:delete val="1"/>
              <c:extLst>
                <c:ext xmlns:c15="http://schemas.microsoft.com/office/drawing/2012/chart" uri="{CE6537A1-D6FC-4f65-9D91-7224C49458BB}"/>
                <c:ext xmlns:c16="http://schemas.microsoft.com/office/drawing/2014/chart" uri="{C3380CC4-5D6E-409C-BE32-E72D297353CC}">
                  <c16:uniqueId val="{00000010-F3D3-41E7-B85E-35DCF59303A8}"/>
                </c:ext>
              </c:extLst>
            </c:dLbl>
            <c:dLbl>
              <c:idx val="8"/>
              <c:delete val="1"/>
              <c:extLst>
                <c:ext xmlns:c15="http://schemas.microsoft.com/office/drawing/2012/chart" uri="{CE6537A1-D6FC-4f65-9D91-7224C49458BB}"/>
                <c:ext xmlns:c16="http://schemas.microsoft.com/office/drawing/2014/chart" uri="{C3380CC4-5D6E-409C-BE32-E72D297353CC}">
                  <c16:uniqueId val="{00000011-F3D3-41E7-B85E-35DCF59303A8}"/>
                </c:ext>
              </c:extLst>
            </c:dLbl>
            <c:dLbl>
              <c:idx val="9"/>
              <c:delete val="1"/>
              <c:extLst>
                <c:ext xmlns:c15="http://schemas.microsoft.com/office/drawing/2012/chart" uri="{CE6537A1-D6FC-4f65-9D91-7224C49458BB}"/>
                <c:ext xmlns:c16="http://schemas.microsoft.com/office/drawing/2014/chart" uri="{C3380CC4-5D6E-409C-BE32-E72D297353CC}">
                  <c16:uniqueId val="{00000002-F3D3-41E7-B85E-35DCF59303A8}"/>
                </c:ext>
              </c:extLst>
            </c:dLbl>
            <c:dLbl>
              <c:idx val="10"/>
              <c:delete val="1"/>
              <c:extLst>
                <c:ext xmlns:c15="http://schemas.microsoft.com/office/drawing/2012/chart" uri="{CE6537A1-D6FC-4f65-9D91-7224C49458BB}"/>
                <c:ext xmlns:c16="http://schemas.microsoft.com/office/drawing/2014/chart" uri="{C3380CC4-5D6E-409C-BE32-E72D297353CC}">
                  <c16:uniqueId val="{00000003-F3D3-41E7-B85E-35DCF59303A8}"/>
                </c:ext>
              </c:extLst>
            </c:dLbl>
            <c:dLbl>
              <c:idx val="11"/>
              <c:delete val="1"/>
              <c:extLst>
                <c:ext xmlns:c15="http://schemas.microsoft.com/office/drawing/2012/chart" uri="{CE6537A1-D6FC-4f65-9D91-7224C49458BB}"/>
                <c:ext xmlns:c16="http://schemas.microsoft.com/office/drawing/2014/chart" uri="{C3380CC4-5D6E-409C-BE32-E72D297353CC}">
                  <c16:uniqueId val="{00000004-F3D3-41E7-B85E-35DCF59303A8}"/>
                </c:ext>
              </c:extLst>
            </c:dLbl>
            <c:dLbl>
              <c:idx val="12"/>
              <c:delete val="1"/>
              <c:extLst>
                <c:ext xmlns:c15="http://schemas.microsoft.com/office/drawing/2012/chart" uri="{CE6537A1-D6FC-4f65-9D91-7224C49458BB}"/>
                <c:ext xmlns:c16="http://schemas.microsoft.com/office/drawing/2014/chart" uri="{C3380CC4-5D6E-409C-BE32-E72D297353CC}">
                  <c16:uniqueId val="{00000005-F3D3-41E7-B85E-35DCF59303A8}"/>
                </c:ext>
              </c:extLst>
            </c:dLbl>
            <c:dLbl>
              <c:idx val="13"/>
              <c:delete val="1"/>
              <c:extLst>
                <c:ext xmlns:c15="http://schemas.microsoft.com/office/drawing/2012/chart" uri="{CE6537A1-D6FC-4f65-9D91-7224C49458BB}"/>
                <c:ext xmlns:c16="http://schemas.microsoft.com/office/drawing/2014/chart" uri="{C3380CC4-5D6E-409C-BE32-E72D297353CC}">
                  <c16:uniqueId val="{00000006-F3D3-41E7-B85E-35DCF59303A8}"/>
                </c:ext>
              </c:extLst>
            </c:dLbl>
            <c:dLbl>
              <c:idx val="14"/>
              <c:delete val="1"/>
              <c:extLst>
                <c:ext xmlns:c15="http://schemas.microsoft.com/office/drawing/2012/chart" uri="{CE6537A1-D6FC-4f65-9D91-7224C49458BB}"/>
                <c:ext xmlns:c16="http://schemas.microsoft.com/office/drawing/2014/chart" uri="{C3380CC4-5D6E-409C-BE32-E72D297353CC}">
                  <c16:uniqueId val="{00000012-F3D3-41E7-B85E-35DCF59303A8}"/>
                </c:ext>
              </c:extLst>
            </c:dLbl>
            <c:dLbl>
              <c:idx val="15"/>
              <c:delete val="1"/>
              <c:extLst>
                <c:ext xmlns:c15="http://schemas.microsoft.com/office/drawing/2012/chart" uri="{CE6537A1-D6FC-4f65-9D91-7224C49458BB}"/>
                <c:ext xmlns:c16="http://schemas.microsoft.com/office/drawing/2014/chart" uri="{C3380CC4-5D6E-409C-BE32-E72D297353CC}">
                  <c16:uniqueId val="{00000007-F3D3-41E7-B85E-35DCF59303A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Entertainment</c:v>
                </c:pt>
                <c:pt idx="1">
                  <c:v>Current news</c:v>
                </c:pt>
                <c:pt idx="2">
                  <c:v>Movies</c:v>
                </c:pt>
                <c:pt idx="3">
                  <c:v>Sports</c:v>
                </c:pt>
                <c:pt idx="4">
                  <c:v>Music</c:v>
                </c:pt>
                <c:pt idx="5">
                  <c:v>Health</c:v>
                </c:pt>
                <c:pt idx="6">
                  <c:v>Humour</c:v>
                </c:pt>
                <c:pt idx="7">
                  <c:v>Economy</c:v>
                </c:pt>
                <c:pt idx="8">
                  <c:v>Religion</c:v>
                </c:pt>
                <c:pt idx="9">
                  <c:v>Lifestyle</c:v>
                </c:pt>
                <c:pt idx="10">
                  <c:v>Education</c:v>
                </c:pt>
                <c:pt idx="11">
                  <c:v>Politics</c:v>
                </c:pt>
                <c:pt idx="12">
                  <c:v>Travel</c:v>
                </c:pt>
                <c:pt idx="13">
                  <c:v>Technology</c:v>
                </c:pt>
                <c:pt idx="14">
                  <c:v>Nature</c:v>
                </c:pt>
                <c:pt idx="15">
                  <c:v>Pop culture</c:v>
                </c:pt>
              </c:strCache>
            </c:strRef>
          </c:cat>
          <c:val>
            <c:numRef>
              <c:f>Sheet1!$B$2:$B$17</c:f>
              <c:numCache>
                <c:formatCode>0%</c:formatCode>
                <c:ptCount val="16"/>
                <c:pt idx="0">
                  <c:v>0.33079659816264007</c:v>
                </c:pt>
                <c:pt idx="1">
                  <c:v>0.24907397026495615</c:v>
                </c:pt>
                <c:pt idx="2">
                  <c:v>0.10015125263303826</c:v>
                </c:pt>
                <c:pt idx="3">
                  <c:v>0.13065066058584579</c:v>
                </c:pt>
                <c:pt idx="4">
                  <c:v>3.2176909286843934E-2</c:v>
                </c:pt>
                <c:pt idx="5">
                  <c:v>1.4257275139450768E-2</c:v>
                </c:pt>
                <c:pt idx="6">
                  <c:v>1.3946672000347039E-2</c:v>
                </c:pt>
                <c:pt idx="7">
                  <c:v>2.9475317427346479E-2</c:v>
                </c:pt>
                <c:pt idx="8">
                  <c:v>2.229750619005753E-2</c:v>
                </c:pt>
                <c:pt idx="9">
                  <c:v>2.2601338076505093E-2</c:v>
                </c:pt>
                <c:pt idx="10">
                  <c:v>1.2558819979741322E-2</c:v>
                </c:pt>
                <c:pt idx="11">
                  <c:v>1.2452340927859547E-2</c:v>
                </c:pt>
                <c:pt idx="12">
                  <c:v>7.1582738272899359E-3</c:v>
                </c:pt>
                <c:pt idx="13">
                  <c:v>8.1289140550792529E-3</c:v>
                </c:pt>
                <c:pt idx="14">
                  <c:v>8.0610299183533889E-3</c:v>
                </c:pt>
                <c:pt idx="15">
                  <c:v>1.3415876287084113E-3</c:v>
                </c:pt>
              </c:numCache>
            </c:numRef>
          </c:val>
          <c:extLst>
            <c:ext xmlns:c16="http://schemas.microsoft.com/office/drawing/2014/chart" uri="{C3380CC4-5D6E-409C-BE32-E72D297353CC}">
              <c16:uniqueId val="{00000008-F3D3-41E7-B85E-35DCF59303A8}"/>
            </c:ext>
          </c:extLst>
        </c:ser>
        <c:ser>
          <c:idx val="1"/>
          <c:order val="1"/>
          <c:tx>
            <c:strRef>
              <c:f>Sheet1!$C$1</c:f>
              <c:strCache>
                <c:ptCount val="1"/>
                <c:pt idx="0">
                  <c:v>Watch second most often</c:v>
                </c:pt>
              </c:strCache>
            </c:strRef>
          </c:tx>
          <c:spPr>
            <a:solidFill>
              <a:schemeClr val="accent2">
                <a:shade val="86000"/>
              </a:schemeClr>
            </a:solidFill>
            <a:ln>
              <a:no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15-F3D3-41E7-B85E-35DCF59303A8}"/>
                </c:ext>
              </c:extLst>
            </c:dLbl>
            <c:dLbl>
              <c:idx val="15"/>
              <c:layout>
                <c:manualLayout>
                  <c:x val="1.47642658265373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D3-41E7-B85E-35DCF59303A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Entertainment</c:v>
                </c:pt>
                <c:pt idx="1">
                  <c:v>Current news</c:v>
                </c:pt>
                <c:pt idx="2">
                  <c:v>Movies</c:v>
                </c:pt>
                <c:pt idx="3">
                  <c:v>Sports</c:v>
                </c:pt>
                <c:pt idx="4">
                  <c:v>Music</c:v>
                </c:pt>
                <c:pt idx="5">
                  <c:v>Health</c:v>
                </c:pt>
                <c:pt idx="6">
                  <c:v>Humour</c:v>
                </c:pt>
                <c:pt idx="7">
                  <c:v>Economy</c:v>
                </c:pt>
                <c:pt idx="8">
                  <c:v>Religion</c:v>
                </c:pt>
                <c:pt idx="9">
                  <c:v>Lifestyle</c:v>
                </c:pt>
                <c:pt idx="10">
                  <c:v>Education</c:v>
                </c:pt>
                <c:pt idx="11">
                  <c:v>Politics</c:v>
                </c:pt>
                <c:pt idx="12">
                  <c:v>Travel</c:v>
                </c:pt>
                <c:pt idx="13">
                  <c:v>Technology</c:v>
                </c:pt>
                <c:pt idx="14">
                  <c:v>Nature</c:v>
                </c:pt>
                <c:pt idx="15">
                  <c:v>Pop culture</c:v>
                </c:pt>
              </c:strCache>
            </c:strRef>
          </c:cat>
          <c:val>
            <c:numRef>
              <c:f>Sheet1!$C$2:$C$17</c:f>
              <c:numCache>
                <c:formatCode>0%</c:formatCode>
                <c:ptCount val="16"/>
                <c:pt idx="0">
                  <c:v>0.18246593925817475</c:v>
                </c:pt>
                <c:pt idx="1">
                  <c:v>0.16921991916112056</c:v>
                </c:pt>
                <c:pt idx="2">
                  <c:v>0.13462951459210026</c:v>
                </c:pt>
                <c:pt idx="3">
                  <c:v>8.7054232056181235E-2</c:v>
                </c:pt>
                <c:pt idx="4">
                  <c:v>4.8966471746088661E-2</c:v>
                </c:pt>
                <c:pt idx="5">
                  <c:v>5.3516840140337509E-2</c:v>
                </c:pt>
                <c:pt idx="6">
                  <c:v>6.3023822450994277E-2</c:v>
                </c:pt>
                <c:pt idx="7">
                  <c:v>5.6675798746057417E-2</c:v>
                </c:pt>
                <c:pt idx="8">
                  <c:v>3.5439382106810732E-2</c:v>
                </c:pt>
                <c:pt idx="9">
                  <c:v>3.077598738726545E-2</c:v>
                </c:pt>
                <c:pt idx="10">
                  <c:v>4.1429096565522211E-2</c:v>
                </c:pt>
                <c:pt idx="11">
                  <c:v>3.398068494381852E-2</c:v>
                </c:pt>
                <c:pt idx="12">
                  <c:v>2.5285097069005877E-2</c:v>
                </c:pt>
                <c:pt idx="13">
                  <c:v>1.1213320848285319E-2</c:v>
                </c:pt>
                <c:pt idx="14">
                  <c:v>1.4413984079396069E-2</c:v>
                </c:pt>
                <c:pt idx="15">
                  <c:v>6.342886308903309E-3</c:v>
                </c:pt>
              </c:numCache>
            </c:numRef>
          </c:val>
          <c:extLst>
            <c:ext xmlns:c16="http://schemas.microsoft.com/office/drawing/2014/chart" uri="{C3380CC4-5D6E-409C-BE32-E72D297353CC}">
              <c16:uniqueId val="{0000000B-F3D3-41E7-B85E-35DCF59303A8}"/>
            </c:ext>
          </c:extLst>
        </c:ser>
        <c:ser>
          <c:idx val="2"/>
          <c:order val="2"/>
          <c:tx>
            <c:strRef>
              <c:f>Sheet1!$D$1</c:f>
              <c:strCache>
                <c:ptCount val="1"/>
                <c:pt idx="0">
                  <c:v>Watch third most often</c:v>
                </c:pt>
              </c:strCache>
            </c:strRef>
          </c:tx>
          <c:spPr>
            <a:solidFill>
              <a:schemeClr val="accent2">
                <a:tint val="86000"/>
              </a:schemeClr>
            </a:solidFill>
            <a:ln>
              <a:noFill/>
            </a:ln>
            <a:effectLst/>
          </c:spPr>
          <c:invertIfNegative val="0"/>
          <c:dLbls>
            <c:dLbl>
              <c:idx val="14"/>
              <c:delete val="1"/>
              <c:extLst>
                <c:ext xmlns:c15="http://schemas.microsoft.com/office/drawing/2012/chart" uri="{CE6537A1-D6FC-4f65-9D91-7224C49458BB}"/>
                <c:ext xmlns:c16="http://schemas.microsoft.com/office/drawing/2014/chart" uri="{C3380CC4-5D6E-409C-BE32-E72D297353CC}">
                  <c16:uniqueId val="{0000000C-F3D3-41E7-B85E-35DCF59303A8}"/>
                </c:ext>
              </c:extLst>
            </c:dLbl>
            <c:dLbl>
              <c:idx val="15"/>
              <c:delete val="1"/>
              <c:extLst>
                <c:ext xmlns:c15="http://schemas.microsoft.com/office/drawing/2012/chart" uri="{CE6537A1-D6FC-4f65-9D91-7224C49458BB}"/>
                <c:ext xmlns:c16="http://schemas.microsoft.com/office/drawing/2014/chart" uri="{C3380CC4-5D6E-409C-BE32-E72D297353CC}">
                  <c16:uniqueId val="{00000013-F3D3-41E7-B85E-35DCF59303A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Entertainment</c:v>
                </c:pt>
                <c:pt idx="1">
                  <c:v>Current news</c:v>
                </c:pt>
                <c:pt idx="2">
                  <c:v>Movies</c:v>
                </c:pt>
                <c:pt idx="3">
                  <c:v>Sports</c:v>
                </c:pt>
                <c:pt idx="4">
                  <c:v>Music</c:v>
                </c:pt>
                <c:pt idx="5">
                  <c:v>Health</c:v>
                </c:pt>
                <c:pt idx="6">
                  <c:v>Humour</c:v>
                </c:pt>
                <c:pt idx="7">
                  <c:v>Economy</c:v>
                </c:pt>
                <c:pt idx="8">
                  <c:v>Religion</c:v>
                </c:pt>
                <c:pt idx="9">
                  <c:v>Lifestyle</c:v>
                </c:pt>
                <c:pt idx="10">
                  <c:v>Education</c:v>
                </c:pt>
                <c:pt idx="11">
                  <c:v>Politics</c:v>
                </c:pt>
                <c:pt idx="12">
                  <c:v>Travel</c:v>
                </c:pt>
                <c:pt idx="13">
                  <c:v>Technology</c:v>
                </c:pt>
                <c:pt idx="14">
                  <c:v>Nature</c:v>
                </c:pt>
                <c:pt idx="15">
                  <c:v>Pop culture</c:v>
                </c:pt>
              </c:strCache>
            </c:strRef>
          </c:cat>
          <c:val>
            <c:numRef>
              <c:f>Sheet1!$D$2:$D$17</c:f>
              <c:numCache>
                <c:formatCode>0%</c:formatCode>
                <c:ptCount val="16"/>
                <c:pt idx="0">
                  <c:v>0.13373079086628234</c:v>
                </c:pt>
                <c:pt idx="1">
                  <c:v>0.11888843949725303</c:v>
                </c:pt>
                <c:pt idx="2">
                  <c:v>0.13002716311946905</c:v>
                </c:pt>
                <c:pt idx="3">
                  <c:v>5.448266430814086E-2</c:v>
                </c:pt>
                <c:pt idx="4">
                  <c:v>8.4286873889437355E-2</c:v>
                </c:pt>
                <c:pt idx="5">
                  <c:v>8.3644074660984197E-2</c:v>
                </c:pt>
                <c:pt idx="6">
                  <c:v>6.2004237415679092E-2</c:v>
                </c:pt>
                <c:pt idx="7">
                  <c:v>3.4994542705441271E-2</c:v>
                </c:pt>
                <c:pt idx="8">
                  <c:v>6.1764255028164079E-2</c:v>
                </c:pt>
                <c:pt idx="9">
                  <c:v>4.6036094715564031E-2</c:v>
                </c:pt>
                <c:pt idx="10">
                  <c:v>4.1886546690150031E-2</c:v>
                </c:pt>
                <c:pt idx="11">
                  <c:v>4.7769324732518485E-2</c:v>
                </c:pt>
                <c:pt idx="12">
                  <c:v>4.6109544645404815E-2</c:v>
                </c:pt>
                <c:pt idx="13">
                  <c:v>2.4476033801293991E-2</c:v>
                </c:pt>
                <c:pt idx="14">
                  <c:v>1.8165672893464775E-2</c:v>
                </c:pt>
                <c:pt idx="15">
                  <c:v>5.0869377380529926E-3</c:v>
                </c:pt>
              </c:numCache>
            </c:numRef>
          </c:val>
          <c:extLst>
            <c:ext xmlns:c16="http://schemas.microsoft.com/office/drawing/2014/chart" uri="{C3380CC4-5D6E-409C-BE32-E72D297353CC}">
              <c16:uniqueId val="{0000000D-F3D3-41E7-B85E-35DCF59303A8}"/>
            </c:ext>
          </c:extLst>
        </c:ser>
        <c:ser>
          <c:idx val="3"/>
          <c:order val="3"/>
          <c:tx>
            <c:strRef>
              <c:f>Sheet1!$E$1</c:f>
              <c:strCache>
                <c:ptCount val="1"/>
                <c:pt idx="0">
                  <c:v>Total</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Entertainment</c:v>
                </c:pt>
                <c:pt idx="1">
                  <c:v>Current news</c:v>
                </c:pt>
                <c:pt idx="2">
                  <c:v>Movies</c:v>
                </c:pt>
                <c:pt idx="3">
                  <c:v>Sports</c:v>
                </c:pt>
                <c:pt idx="4">
                  <c:v>Music</c:v>
                </c:pt>
                <c:pt idx="5">
                  <c:v>Health</c:v>
                </c:pt>
                <c:pt idx="6">
                  <c:v>Humour</c:v>
                </c:pt>
                <c:pt idx="7">
                  <c:v>Economy</c:v>
                </c:pt>
                <c:pt idx="8">
                  <c:v>Religion</c:v>
                </c:pt>
                <c:pt idx="9">
                  <c:v>Lifestyle</c:v>
                </c:pt>
                <c:pt idx="10">
                  <c:v>Education</c:v>
                </c:pt>
                <c:pt idx="11">
                  <c:v>Politics</c:v>
                </c:pt>
                <c:pt idx="12">
                  <c:v>Travel</c:v>
                </c:pt>
                <c:pt idx="13">
                  <c:v>Technology</c:v>
                </c:pt>
                <c:pt idx="14">
                  <c:v>Nature</c:v>
                </c:pt>
                <c:pt idx="15">
                  <c:v>Pop culture</c:v>
                </c:pt>
              </c:strCache>
            </c:strRef>
          </c:cat>
          <c:val>
            <c:numRef>
              <c:f>Sheet1!$E$2:$E$17</c:f>
              <c:numCache>
                <c:formatCode>0%</c:formatCode>
                <c:ptCount val="16"/>
                <c:pt idx="0">
                  <c:v>0.64699332828709721</c:v>
                </c:pt>
                <c:pt idx="1">
                  <c:v>0.53718232892332973</c:v>
                </c:pt>
                <c:pt idx="2">
                  <c:v>0.36480793034460757</c:v>
                </c:pt>
                <c:pt idx="3">
                  <c:v>0.27218755695016789</c:v>
                </c:pt>
                <c:pt idx="4">
                  <c:v>0.16543025492236996</c:v>
                </c:pt>
                <c:pt idx="5">
                  <c:v>0.15141818994077247</c:v>
                </c:pt>
                <c:pt idx="6">
                  <c:v>0.13897473186702042</c:v>
                </c:pt>
                <c:pt idx="7">
                  <c:v>0.12114565887884518</c:v>
                </c:pt>
                <c:pt idx="8">
                  <c:v>0.11950114332503234</c:v>
                </c:pt>
                <c:pt idx="9">
                  <c:v>9.9413420179334577E-2</c:v>
                </c:pt>
                <c:pt idx="10">
                  <c:v>9.5874463235413571E-2</c:v>
                </c:pt>
                <c:pt idx="11">
                  <c:v>9.4202350604196544E-2</c:v>
                </c:pt>
                <c:pt idx="12">
                  <c:v>7.855291554170063E-2</c:v>
                </c:pt>
                <c:pt idx="13">
                  <c:v>4.3818268704658561E-2</c:v>
                </c:pt>
                <c:pt idx="14">
                  <c:v>4.0640686891214237E-2</c:v>
                </c:pt>
                <c:pt idx="15">
                  <c:v>1.2771411675664712E-2</c:v>
                </c:pt>
              </c:numCache>
            </c:numRef>
          </c:val>
          <c:extLst>
            <c:ext xmlns:c16="http://schemas.microsoft.com/office/drawing/2014/chart" uri="{C3380CC4-5D6E-409C-BE32-E72D297353CC}">
              <c16:uniqueId val="{0000000E-F3D3-41E7-B85E-35DCF59303A8}"/>
            </c:ext>
          </c:extLst>
        </c:ser>
        <c:dLbls>
          <c:showLegendKey val="0"/>
          <c:showVal val="0"/>
          <c:showCatName val="0"/>
          <c:showSerName val="0"/>
          <c:showPercent val="0"/>
          <c:showBubbleSize val="0"/>
        </c:dLbls>
        <c:gapWidth val="40"/>
        <c:overlap val="100"/>
        <c:axId val="460292024"/>
        <c:axId val="460292352"/>
      </c:barChart>
      <c:catAx>
        <c:axId val="460292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0292352"/>
        <c:crosses val="autoZero"/>
        <c:auto val="1"/>
        <c:lblAlgn val="ctr"/>
        <c:lblOffset val="100"/>
        <c:noMultiLvlLbl val="0"/>
      </c:catAx>
      <c:valAx>
        <c:axId val="460292352"/>
        <c:scaling>
          <c:orientation val="minMax"/>
        </c:scaling>
        <c:delete val="1"/>
        <c:axPos val="t"/>
        <c:numFmt formatCode="0%" sourceLinked="1"/>
        <c:majorTickMark val="none"/>
        <c:minorTickMark val="none"/>
        <c:tickLblPos val="nextTo"/>
        <c:crossAx val="460292024"/>
        <c:crosses val="autoZero"/>
        <c:crossBetween val="between"/>
      </c:valAx>
      <c:spPr>
        <a:noFill/>
        <a:ln>
          <a:noFill/>
        </a:ln>
        <a:effectLst/>
      </c:spPr>
    </c:plotArea>
    <c:legend>
      <c:legendPos val="b"/>
      <c:legendEntry>
        <c:idx val="3"/>
        <c:delete val="1"/>
      </c:legendEntry>
      <c:layout>
        <c:manualLayout>
          <c:xMode val="edge"/>
          <c:yMode val="edge"/>
          <c:x val="0.25976896222343665"/>
          <c:y val="0.72128149567836597"/>
          <c:w val="0.23683729093092176"/>
          <c:h val="0.142408899056004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r>
              <a:rPr lang="en-GB" sz="1320" b="1" dirty="0">
                <a:solidFill>
                  <a:schemeClr val="bg1"/>
                </a:solidFill>
              </a:rPr>
              <a:t>TV viewing by daypart</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Weekdays</c:v>
                </c:pt>
              </c:strCache>
            </c:strRef>
          </c:tx>
          <c:spPr>
            <a:ln w="28575" cap="rnd">
              <a:solidFill>
                <a:srgbClr val="99CCFF"/>
              </a:solidFill>
              <a:prstDash val="solid"/>
              <a:round/>
            </a:ln>
            <a:effectLst/>
          </c:spPr>
          <c:marker>
            <c:symbol val="none"/>
          </c:marker>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Sheet1!$B$2:$B$9</c:f>
              <c:numCache>
                <c:formatCode>0%</c:formatCode>
                <c:ptCount val="8"/>
                <c:pt idx="0">
                  <c:v>8.2885541261276507E-2</c:v>
                </c:pt>
                <c:pt idx="1">
                  <c:v>0.29244945175821063</c:v>
                </c:pt>
                <c:pt idx="2">
                  <c:v>0.1791183957015853</c:v>
                </c:pt>
                <c:pt idx="3">
                  <c:v>0.24376136844412549</c:v>
                </c:pt>
                <c:pt idx="4">
                  <c:v>0.18768774758019977</c:v>
                </c:pt>
                <c:pt idx="5">
                  <c:v>0.3663489894358265</c:v>
                </c:pt>
                <c:pt idx="6">
                  <c:v>0.67849239457681265</c:v>
                </c:pt>
                <c:pt idx="7">
                  <c:v>0.18839149381048273</c:v>
                </c:pt>
              </c:numCache>
            </c:numRef>
          </c:val>
          <c:smooth val="1"/>
          <c:extLst>
            <c:ext xmlns:c16="http://schemas.microsoft.com/office/drawing/2014/chart" uri="{C3380CC4-5D6E-409C-BE32-E72D297353CC}">
              <c16:uniqueId val="{00000000-971C-442C-ACB9-46F1589DBEC8}"/>
            </c:ext>
          </c:extLst>
        </c:ser>
        <c:ser>
          <c:idx val="1"/>
          <c:order val="1"/>
          <c:tx>
            <c:strRef>
              <c:f>Sheet1!$C$1</c:f>
              <c:strCache>
                <c:ptCount val="1"/>
                <c:pt idx="0">
                  <c:v>Weekends</c:v>
                </c:pt>
              </c:strCache>
            </c:strRef>
          </c:tx>
          <c:spPr>
            <a:ln w="28575" cap="rnd">
              <a:solidFill>
                <a:srgbClr val="99FF99"/>
              </a:solidFill>
              <a:prstDash val="solid"/>
              <a:round/>
            </a:ln>
            <a:effectLst/>
          </c:spPr>
          <c:marker>
            <c:symbol val="none"/>
          </c:marker>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Sheet1!$C$2:$C$9</c:f>
              <c:numCache>
                <c:formatCode>0%</c:formatCode>
                <c:ptCount val="8"/>
                <c:pt idx="0">
                  <c:v>9.6234348212827558E-2</c:v>
                </c:pt>
                <c:pt idx="1">
                  <c:v>0.33921247316567732</c:v>
                </c:pt>
                <c:pt idx="2">
                  <c:v>0.22132635122660027</c:v>
                </c:pt>
                <c:pt idx="3">
                  <c:v>0.29168643671019684</c:v>
                </c:pt>
                <c:pt idx="4">
                  <c:v>0.24302333259184616</c:v>
                </c:pt>
                <c:pt idx="5">
                  <c:v>0.34579771345431282</c:v>
                </c:pt>
                <c:pt idx="6">
                  <c:v>0.65606269139070184</c:v>
                </c:pt>
                <c:pt idx="7">
                  <c:v>0.24547317465669369</c:v>
                </c:pt>
              </c:numCache>
            </c:numRef>
          </c:val>
          <c:smooth val="1"/>
          <c:extLst>
            <c:ext xmlns:c16="http://schemas.microsoft.com/office/drawing/2014/chart" uri="{C3380CC4-5D6E-409C-BE32-E72D297353CC}">
              <c16:uniqueId val="{00000002-971C-442C-ACB9-46F1589DBEC8}"/>
            </c:ext>
          </c:extLst>
        </c:ser>
        <c:dLbls>
          <c:showLegendKey val="0"/>
          <c:showVal val="0"/>
          <c:showCatName val="0"/>
          <c:showSerName val="0"/>
          <c:showPercent val="0"/>
          <c:showBubbleSize val="0"/>
        </c:dLbls>
        <c:smooth val="0"/>
        <c:axId val="438637488"/>
        <c:axId val="438633224"/>
      </c:lineChart>
      <c:catAx>
        <c:axId val="43863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438633224"/>
        <c:crosses val="autoZero"/>
        <c:auto val="1"/>
        <c:lblAlgn val="ctr"/>
        <c:lblOffset val="100"/>
        <c:noMultiLvlLbl val="0"/>
      </c:catAx>
      <c:valAx>
        <c:axId val="438633224"/>
        <c:scaling>
          <c:orientation val="minMax"/>
        </c:scaling>
        <c:delete val="1"/>
        <c:axPos val="l"/>
        <c:numFmt formatCode="0%" sourceLinked="1"/>
        <c:majorTickMark val="none"/>
        <c:minorTickMark val="none"/>
        <c:tickLblPos val="nextTo"/>
        <c:crossAx val="438637488"/>
        <c:crosses val="autoZero"/>
        <c:crossBetween val="between"/>
      </c:valAx>
      <c:spPr>
        <a:noFill/>
        <a:ln>
          <a:noFill/>
        </a:ln>
        <a:effectLst/>
      </c:spPr>
    </c:plotArea>
    <c:legend>
      <c:legendPos val="t"/>
      <c:layout>
        <c:manualLayout>
          <c:xMode val="edge"/>
          <c:yMode val="edge"/>
          <c:x val="0.3611147174366815"/>
          <c:y val="0.19548798545459189"/>
          <c:w val="0.277770565126637"/>
          <c:h val="6.3659845667940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GB" sz="1320" b="1" dirty="0">
                <a:solidFill>
                  <a:schemeClr val="tx1"/>
                </a:solidFill>
              </a:rPr>
              <a:t>TV VIEWING BY DAYPART</a:t>
            </a:r>
          </a:p>
        </c:rich>
      </c:tx>
      <c:layout>
        <c:manualLayout>
          <c:xMode val="edge"/>
          <c:yMode val="edge"/>
          <c:x val="0.32148566913015297"/>
          <c:y val="2.0278836665414097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Weekdays</c:v>
                </c:pt>
              </c:strCache>
            </c:strRef>
          </c:tx>
          <c:spPr>
            <a:ln w="28575"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Sheet1!$B$2:$B$9</c:f>
              <c:numCache>
                <c:formatCode>0%</c:formatCode>
                <c:ptCount val="8"/>
                <c:pt idx="0">
                  <c:v>0.13538693938922586</c:v>
                </c:pt>
                <c:pt idx="1">
                  <c:v>0.27168263950418653</c:v>
                </c:pt>
                <c:pt idx="2">
                  <c:v>0.17035512269386166</c:v>
                </c:pt>
                <c:pt idx="3">
                  <c:v>0.21228413822735559</c:v>
                </c:pt>
                <c:pt idx="4">
                  <c:v>0.23053498166207242</c:v>
                </c:pt>
                <c:pt idx="5">
                  <c:v>0.36478128231717227</c:v>
                </c:pt>
                <c:pt idx="6">
                  <c:v>0.70824432543079008</c:v>
                </c:pt>
                <c:pt idx="7">
                  <c:v>0.2031208339483393</c:v>
                </c:pt>
              </c:numCache>
            </c:numRef>
          </c:val>
          <c:smooth val="1"/>
          <c:extLst>
            <c:ext xmlns:c16="http://schemas.microsoft.com/office/drawing/2014/chart" uri="{C3380CC4-5D6E-409C-BE32-E72D297353CC}">
              <c16:uniqueId val="{00000000-B8EF-48AE-9DC0-A3D6F1CBFBF2}"/>
            </c:ext>
          </c:extLst>
        </c:ser>
        <c:ser>
          <c:idx val="1"/>
          <c:order val="1"/>
          <c:tx>
            <c:strRef>
              <c:f>Sheet1!$C$1</c:f>
              <c:strCache>
                <c:ptCount val="1"/>
                <c:pt idx="0">
                  <c:v>Weekends</c:v>
                </c:pt>
              </c:strCache>
            </c:strRef>
          </c:tx>
          <c:spPr>
            <a:ln w="28575" cap="rnd">
              <a:solidFill>
                <a:srgbClr val="00B050"/>
              </a:solidFill>
              <a:round/>
            </a:ln>
            <a:effectLst/>
          </c:spPr>
          <c:marker>
            <c:symbol val="none"/>
          </c:marker>
          <c:dLbls>
            <c:dLbl>
              <c:idx val="7"/>
              <c:layout>
                <c:manualLayout>
                  <c:x val="-2.8614669151002175E-2"/>
                  <c:y val="-8.111534666165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76-43AB-985A-9EC9D948124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Sheet1!$C$2:$C$9</c:f>
              <c:numCache>
                <c:formatCode>0%</c:formatCode>
                <c:ptCount val="8"/>
                <c:pt idx="0">
                  <c:v>0.13165477567954767</c:v>
                </c:pt>
                <c:pt idx="1">
                  <c:v>0.32706176156864475</c:v>
                </c:pt>
                <c:pt idx="2">
                  <c:v>0.23647066752186835</c:v>
                </c:pt>
                <c:pt idx="3">
                  <c:v>0.26632855011489709</c:v>
                </c:pt>
                <c:pt idx="4">
                  <c:v>0.26144335098078009</c:v>
                </c:pt>
                <c:pt idx="5">
                  <c:v>0.37192355444116487</c:v>
                </c:pt>
                <c:pt idx="6">
                  <c:v>0.69282967429236597</c:v>
                </c:pt>
                <c:pt idx="7">
                  <c:v>0.24569749779347877</c:v>
                </c:pt>
              </c:numCache>
            </c:numRef>
          </c:val>
          <c:smooth val="1"/>
          <c:extLst>
            <c:ext xmlns:c16="http://schemas.microsoft.com/office/drawing/2014/chart" uri="{C3380CC4-5D6E-409C-BE32-E72D297353CC}">
              <c16:uniqueId val="{00000001-B8EF-48AE-9DC0-A3D6F1CBFBF2}"/>
            </c:ext>
          </c:extLst>
        </c:ser>
        <c:dLbls>
          <c:showLegendKey val="0"/>
          <c:showVal val="0"/>
          <c:showCatName val="0"/>
          <c:showSerName val="0"/>
          <c:showPercent val="0"/>
          <c:showBubbleSize val="0"/>
        </c:dLbls>
        <c:smooth val="0"/>
        <c:axId val="438637488"/>
        <c:axId val="438633224"/>
      </c:lineChart>
      <c:catAx>
        <c:axId val="43863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8633224"/>
        <c:crosses val="autoZero"/>
        <c:auto val="1"/>
        <c:lblAlgn val="ctr"/>
        <c:lblOffset val="100"/>
        <c:noMultiLvlLbl val="0"/>
      </c:catAx>
      <c:valAx>
        <c:axId val="438633224"/>
        <c:scaling>
          <c:orientation val="minMax"/>
        </c:scaling>
        <c:delete val="1"/>
        <c:axPos val="l"/>
        <c:numFmt formatCode="0%" sourceLinked="1"/>
        <c:majorTickMark val="none"/>
        <c:minorTickMark val="none"/>
        <c:tickLblPos val="nextTo"/>
        <c:crossAx val="438637488"/>
        <c:crosses val="autoZero"/>
        <c:crossBetween val="between"/>
      </c:valAx>
      <c:spPr>
        <a:noFill/>
        <a:ln>
          <a:noFill/>
        </a:ln>
        <a:effectLst/>
      </c:spPr>
    </c:plotArea>
    <c:legend>
      <c:legendPos val="t"/>
      <c:layout>
        <c:manualLayout>
          <c:xMode val="edge"/>
          <c:yMode val="edge"/>
          <c:x val="0.3611147174366815"/>
          <c:y val="0.13803128156925198"/>
          <c:w val="0.277770565126637"/>
          <c:h val="6.3659845667940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r>
              <a:rPr lang="en-GB" sz="1320" b="1" dirty="0">
                <a:solidFill>
                  <a:schemeClr val="bg1"/>
                </a:solidFill>
              </a:rPr>
              <a:t>TV viewing by daypart</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Weekdays</c:v>
                </c:pt>
              </c:strCache>
            </c:strRef>
          </c:tx>
          <c:spPr>
            <a:ln w="28575" cap="rnd">
              <a:solidFill>
                <a:srgbClr val="99CCFF"/>
              </a:solidFill>
              <a:prstDash val="solid"/>
              <a:round/>
            </a:ln>
            <a:effectLst/>
          </c:spPr>
          <c:marker>
            <c:symbol val="none"/>
          </c:marker>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Sheet1!$B$2:$B$9</c:f>
              <c:numCache>
                <c:formatCode>0%</c:formatCode>
                <c:ptCount val="8"/>
                <c:pt idx="0">
                  <c:v>6.8000000000000005E-2</c:v>
                </c:pt>
                <c:pt idx="1">
                  <c:v>0.20100000000000001</c:v>
                </c:pt>
                <c:pt idx="2">
                  <c:v>0.104</c:v>
                </c:pt>
                <c:pt idx="3">
                  <c:v>0.14499999999999999</c:v>
                </c:pt>
                <c:pt idx="4">
                  <c:v>7.6999999999999999E-2</c:v>
                </c:pt>
                <c:pt idx="5">
                  <c:v>0.114</c:v>
                </c:pt>
                <c:pt idx="6">
                  <c:v>0.217</c:v>
                </c:pt>
                <c:pt idx="7">
                  <c:v>0.06</c:v>
                </c:pt>
              </c:numCache>
            </c:numRef>
          </c:val>
          <c:smooth val="1"/>
          <c:extLst>
            <c:ext xmlns:c16="http://schemas.microsoft.com/office/drawing/2014/chart" uri="{C3380CC4-5D6E-409C-BE32-E72D297353CC}">
              <c16:uniqueId val="{00000000-971C-442C-ACB9-46F1589DBEC8}"/>
            </c:ext>
          </c:extLst>
        </c:ser>
        <c:ser>
          <c:idx val="1"/>
          <c:order val="1"/>
          <c:tx>
            <c:strRef>
              <c:f>Sheet1!$C$1</c:f>
              <c:strCache>
                <c:ptCount val="1"/>
                <c:pt idx="0">
                  <c:v>Weekends</c:v>
                </c:pt>
              </c:strCache>
            </c:strRef>
          </c:tx>
          <c:spPr>
            <a:ln w="28575" cap="rnd">
              <a:solidFill>
                <a:srgbClr val="99FF99"/>
              </a:solidFill>
              <a:prstDash val="solid"/>
              <a:round/>
            </a:ln>
            <a:effectLst/>
          </c:spPr>
          <c:marker>
            <c:symbol val="none"/>
          </c:marker>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Sheet1!$C$2:$C$9</c:f>
              <c:numCache>
                <c:formatCode>0%</c:formatCode>
                <c:ptCount val="8"/>
                <c:pt idx="0">
                  <c:v>7.5999999999999998E-2</c:v>
                </c:pt>
                <c:pt idx="1">
                  <c:v>0.22500000000000001</c:v>
                </c:pt>
                <c:pt idx="2">
                  <c:v>0.158</c:v>
                </c:pt>
                <c:pt idx="3">
                  <c:v>7.6999999999999999E-2</c:v>
                </c:pt>
                <c:pt idx="4">
                  <c:v>0.151</c:v>
                </c:pt>
                <c:pt idx="5">
                  <c:v>0.19500000000000001</c:v>
                </c:pt>
                <c:pt idx="6">
                  <c:v>0.154</c:v>
                </c:pt>
                <c:pt idx="7">
                  <c:v>0.15</c:v>
                </c:pt>
              </c:numCache>
            </c:numRef>
          </c:val>
          <c:smooth val="1"/>
          <c:extLst>
            <c:ext xmlns:c16="http://schemas.microsoft.com/office/drawing/2014/chart" uri="{C3380CC4-5D6E-409C-BE32-E72D297353CC}">
              <c16:uniqueId val="{00000002-971C-442C-ACB9-46F1589DBEC8}"/>
            </c:ext>
          </c:extLst>
        </c:ser>
        <c:dLbls>
          <c:showLegendKey val="0"/>
          <c:showVal val="0"/>
          <c:showCatName val="0"/>
          <c:showSerName val="0"/>
          <c:showPercent val="0"/>
          <c:showBubbleSize val="0"/>
        </c:dLbls>
        <c:smooth val="0"/>
        <c:axId val="438637488"/>
        <c:axId val="438633224"/>
      </c:lineChart>
      <c:catAx>
        <c:axId val="43863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438633224"/>
        <c:crosses val="autoZero"/>
        <c:auto val="1"/>
        <c:lblAlgn val="ctr"/>
        <c:lblOffset val="100"/>
        <c:noMultiLvlLbl val="0"/>
      </c:catAx>
      <c:valAx>
        <c:axId val="438633224"/>
        <c:scaling>
          <c:orientation val="minMax"/>
        </c:scaling>
        <c:delete val="1"/>
        <c:axPos val="l"/>
        <c:numFmt formatCode="0%" sourceLinked="1"/>
        <c:majorTickMark val="none"/>
        <c:minorTickMark val="none"/>
        <c:tickLblPos val="nextTo"/>
        <c:crossAx val="438637488"/>
        <c:crosses val="autoZero"/>
        <c:crossBetween val="between"/>
      </c:valAx>
      <c:spPr>
        <a:noFill/>
        <a:ln>
          <a:noFill/>
        </a:ln>
        <a:effectLst/>
      </c:spPr>
    </c:plotArea>
    <c:legend>
      <c:legendPos val="t"/>
      <c:layout>
        <c:manualLayout>
          <c:xMode val="edge"/>
          <c:yMode val="edge"/>
          <c:x val="0.3611147174366815"/>
          <c:y val="0.19548798545459189"/>
          <c:w val="0.277770565126637"/>
          <c:h val="6.3659845667940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GB" sz="1320" b="1" dirty="0">
                <a:solidFill>
                  <a:schemeClr val="tx1"/>
                </a:solidFill>
              </a:rPr>
              <a:t>RADIO</a:t>
            </a:r>
            <a:r>
              <a:rPr lang="en-GB" sz="1320" b="1" baseline="0" dirty="0">
                <a:solidFill>
                  <a:schemeClr val="tx1"/>
                </a:solidFill>
              </a:rPr>
              <a:t> LISTENING</a:t>
            </a:r>
            <a:r>
              <a:rPr lang="en-GB" sz="1320" b="1" dirty="0">
                <a:solidFill>
                  <a:schemeClr val="tx1"/>
                </a:solidFill>
              </a:rPr>
              <a:t> BY DAYPART</a:t>
            </a:r>
          </a:p>
        </c:rich>
      </c:tx>
      <c:layout>
        <c:manualLayout>
          <c:xMode val="edge"/>
          <c:yMode val="edge"/>
          <c:x val="0.29300095560876865"/>
          <c:y val="2.0278836665414097E-2"/>
        </c:manualLayout>
      </c:layout>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Weekdays</c:v>
                </c:pt>
              </c:strCache>
            </c:strRef>
          </c:tx>
          <c:spPr>
            <a:ln w="28575" cap="rnd">
              <a:solidFill>
                <a:srgbClr val="0070C0"/>
              </a:solidFill>
              <a:round/>
            </a:ln>
            <a:effectLst/>
          </c:spPr>
          <c:marker>
            <c:symbol val="none"/>
          </c:marker>
          <c:dLbls>
            <c:dLbl>
              <c:idx val="3"/>
              <c:layout>
                <c:manualLayout>
                  <c:x val="-2.3741333040336259E-2"/>
                  <c:y val="-3.3798061109023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D0-402A-8212-737D93CCDD0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Sheet1!$B$2:$B$9</c:f>
              <c:numCache>
                <c:formatCode>0%</c:formatCode>
                <c:ptCount val="8"/>
                <c:pt idx="0">
                  <c:v>7.4651635899285085E-2</c:v>
                </c:pt>
                <c:pt idx="1">
                  <c:v>0.19502642196684147</c:v>
                </c:pt>
                <c:pt idx="2">
                  <c:v>0.11872872218060568</c:v>
                </c:pt>
                <c:pt idx="3">
                  <c:v>0.17276966695078028</c:v>
                </c:pt>
                <c:pt idx="4">
                  <c:v>0.16497310094455206</c:v>
                </c:pt>
                <c:pt idx="5">
                  <c:v>0.13074176948918312</c:v>
                </c:pt>
                <c:pt idx="6">
                  <c:v>0.24215871900162633</c:v>
                </c:pt>
                <c:pt idx="7">
                  <c:v>8.6231747044408003E-2</c:v>
                </c:pt>
              </c:numCache>
            </c:numRef>
          </c:val>
          <c:smooth val="1"/>
          <c:extLst>
            <c:ext xmlns:c16="http://schemas.microsoft.com/office/drawing/2014/chart" uri="{C3380CC4-5D6E-409C-BE32-E72D297353CC}">
              <c16:uniqueId val="{00000000-B8EF-48AE-9DC0-A3D6F1CBFBF2}"/>
            </c:ext>
          </c:extLst>
        </c:ser>
        <c:ser>
          <c:idx val="1"/>
          <c:order val="1"/>
          <c:tx>
            <c:strRef>
              <c:f>Sheet1!$C$1</c:f>
              <c:strCache>
                <c:ptCount val="1"/>
                <c:pt idx="0">
                  <c:v>Weekends</c:v>
                </c:pt>
              </c:strCache>
            </c:strRef>
          </c:tx>
          <c:spPr>
            <a:ln w="28575" cap="rnd">
              <a:solidFill>
                <a:srgbClr val="00B050"/>
              </a:solidFill>
              <a:round/>
            </a:ln>
            <a:effectLst/>
          </c:spPr>
          <c:marker>
            <c:symbol val="none"/>
          </c:marker>
          <c:dLbls>
            <c:dLbl>
              <c:idx val="3"/>
              <c:layout>
                <c:manualLayout>
                  <c:x val="-2.5365778410558291E-2"/>
                  <c:y val="3.0418254998121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D0-402A-8212-737D93CCDD0A}"/>
                </c:ext>
              </c:extLst>
            </c:dLbl>
            <c:dLbl>
              <c:idx val="7"/>
              <c:layout>
                <c:manualLayout>
                  <c:x val="-2.8614669151002175E-2"/>
                  <c:y val="-8.1115346661656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76-43AB-985A-9EC9D948124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B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Early morning (before 8am)</c:v>
                </c:pt>
                <c:pt idx="1">
                  <c:v>Morning hours (8am-10am)</c:v>
                </c:pt>
                <c:pt idx="2">
                  <c:v>Midday 
(10am-12pm)</c:v>
                </c:pt>
                <c:pt idx="3">
                  <c:v>Early afternoon (12pm-2pm)</c:v>
                </c:pt>
                <c:pt idx="4">
                  <c:v>Late afternoon (2pm-5pm)</c:v>
                </c:pt>
                <c:pt idx="5">
                  <c:v>Evening 
(5pm-7pm)</c:v>
                </c:pt>
                <c:pt idx="6">
                  <c:v>Night 
(7pm-10pm)</c:v>
                </c:pt>
                <c:pt idx="7">
                  <c:v>Late night 
(after 10pm)</c:v>
                </c:pt>
              </c:strCache>
            </c:strRef>
          </c:cat>
          <c:val>
            <c:numRef>
              <c:f>Sheet1!$C$2:$C$9</c:f>
              <c:numCache>
                <c:formatCode>0%</c:formatCode>
                <c:ptCount val="8"/>
                <c:pt idx="0">
                  <c:v>8.5070934102055434E-2</c:v>
                </c:pt>
                <c:pt idx="1">
                  <c:v>0.19337058016169079</c:v>
                </c:pt>
                <c:pt idx="2">
                  <c:v>0.1489926608524281</c:v>
                </c:pt>
                <c:pt idx="3">
                  <c:v>0.14130509560715257</c:v>
                </c:pt>
                <c:pt idx="4">
                  <c:v>0.20688888184769424</c:v>
                </c:pt>
                <c:pt idx="5">
                  <c:v>0.20775246566137404</c:v>
                </c:pt>
                <c:pt idx="6">
                  <c:v>0.23534167131494166</c:v>
                </c:pt>
                <c:pt idx="7">
                  <c:v>0.13110720943860235</c:v>
                </c:pt>
              </c:numCache>
            </c:numRef>
          </c:val>
          <c:smooth val="1"/>
          <c:extLst>
            <c:ext xmlns:c16="http://schemas.microsoft.com/office/drawing/2014/chart" uri="{C3380CC4-5D6E-409C-BE32-E72D297353CC}">
              <c16:uniqueId val="{00000001-B8EF-48AE-9DC0-A3D6F1CBFBF2}"/>
            </c:ext>
          </c:extLst>
        </c:ser>
        <c:dLbls>
          <c:showLegendKey val="0"/>
          <c:showVal val="0"/>
          <c:showCatName val="0"/>
          <c:showSerName val="0"/>
          <c:showPercent val="0"/>
          <c:showBubbleSize val="0"/>
        </c:dLbls>
        <c:smooth val="0"/>
        <c:axId val="438637488"/>
        <c:axId val="438633224"/>
      </c:lineChart>
      <c:catAx>
        <c:axId val="43863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8633224"/>
        <c:crosses val="autoZero"/>
        <c:auto val="1"/>
        <c:lblAlgn val="ctr"/>
        <c:lblOffset val="100"/>
        <c:noMultiLvlLbl val="0"/>
      </c:catAx>
      <c:valAx>
        <c:axId val="438633224"/>
        <c:scaling>
          <c:orientation val="minMax"/>
        </c:scaling>
        <c:delete val="1"/>
        <c:axPos val="l"/>
        <c:numFmt formatCode="0%" sourceLinked="1"/>
        <c:majorTickMark val="none"/>
        <c:minorTickMark val="none"/>
        <c:tickLblPos val="nextTo"/>
        <c:crossAx val="438637488"/>
        <c:crosses val="autoZero"/>
        <c:crossBetween val="between"/>
      </c:valAx>
      <c:spPr>
        <a:noFill/>
        <a:ln>
          <a:noFill/>
        </a:ln>
        <a:effectLst/>
      </c:spPr>
    </c:plotArea>
    <c:legend>
      <c:legendPos val="t"/>
      <c:layout>
        <c:manualLayout>
          <c:xMode val="edge"/>
          <c:yMode val="edge"/>
          <c:x val="0.3611147174366815"/>
          <c:y val="0.13803128156925198"/>
          <c:w val="0.277770565126637"/>
          <c:h val="6.365984566794016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7338021170881E-2"/>
          <c:y val="4.0023978865017878E-2"/>
          <c:w val="0.98712879337972081"/>
          <c:h val="0.78281411498060549"/>
        </c:manualLayout>
      </c:layout>
      <c:barChart>
        <c:barDir val="col"/>
        <c:grouping val="stacked"/>
        <c:varyColors val="0"/>
        <c:ser>
          <c:idx val="0"/>
          <c:order val="0"/>
          <c:tx>
            <c:strRef>
              <c:f>Sheet1!$B$1</c:f>
              <c:strCache>
                <c:ptCount val="1"/>
                <c:pt idx="0">
                  <c:v>Several times a day</c:v>
                </c:pt>
              </c:strCache>
            </c:strRef>
          </c:tx>
          <c:spPr>
            <a:solidFill>
              <a:srgbClr val="0066C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Sheet1!$B$2:$B$6</c:f>
              <c:numCache>
                <c:formatCode>0%</c:formatCode>
                <c:ptCount val="5"/>
                <c:pt idx="0">
                  <c:v>0.89</c:v>
                </c:pt>
                <c:pt idx="1">
                  <c:v>0.39</c:v>
                </c:pt>
                <c:pt idx="2">
                  <c:v>0.46</c:v>
                </c:pt>
                <c:pt idx="3">
                  <c:v>0.42</c:v>
                </c:pt>
                <c:pt idx="4">
                  <c:v>0.32</c:v>
                </c:pt>
              </c:numCache>
            </c:numRef>
          </c:val>
          <c:extLst>
            <c:ext xmlns:c16="http://schemas.microsoft.com/office/drawing/2014/chart" uri="{C3380CC4-5D6E-409C-BE32-E72D297353CC}">
              <c16:uniqueId val="{00000000-FBCC-4F27-B1E5-11D1A5E995A9}"/>
            </c:ext>
          </c:extLst>
        </c:ser>
        <c:ser>
          <c:idx val="1"/>
          <c:order val="1"/>
          <c:tx>
            <c:strRef>
              <c:f>Sheet1!$C$1</c:f>
              <c:strCache>
                <c:ptCount val="1"/>
                <c:pt idx="0">
                  <c:v>Once a day</c:v>
                </c:pt>
              </c:strCache>
            </c:strRef>
          </c:tx>
          <c:spPr>
            <a:solidFill>
              <a:srgbClr val="0099F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Sheet1!$C$2:$C$6</c:f>
              <c:numCache>
                <c:formatCode>0%</c:formatCode>
                <c:ptCount val="5"/>
                <c:pt idx="0">
                  <c:v>0.06</c:v>
                </c:pt>
                <c:pt idx="1">
                  <c:v>0.1</c:v>
                </c:pt>
                <c:pt idx="2">
                  <c:v>0.16</c:v>
                </c:pt>
                <c:pt idx="3">
                  <c:v>0.18</c:v>
                </c:pt>
                <c:pt idx="4">
                  <c:v>0.13</c:v>
                </c:pt>
              </c:numCache>
            </c:numRef>
          </c:val>
          <c:extLst>
            <c:ext xmlns:c16="http://schemas.microsoft.com/office/drawing/2014/chart" uri="{C3380CC4-5D6E-409C-BE32-E72D297353CC}">
              <c16:uniqueId val="{00000001-FBCC-4F27-B1E5-11D1A5E995A9}"/>
            </c:ext>
          </c:extLst>
        </c:ser>
        <c:ser>
          <c:idx val="2"/>
          <c:order val="2"/>
          <c:tx>
            <c:strRef>
              <c:f>Sheet1!$D$1</c:f>
              <c:strCache>
                <c:ptCount val="1"/>
                <c:pt idx="0">
                  <c:v>Several times a week</c:v>
                </c:pt>
              </c:strCache>
            </c:strRef>
          </c:tx>
          <c:spPr>
            <a:solidFill>
              <a:srgbClr val="99CC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232-4BA8-8842-14ABEDC16D46}"/>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Sheet1!$D$2:$D$6</c:f>
              <c:numCache>
                <c:formatCode>0%</c:formatCode>
                <c:ptCount val="5"/>
                <c:pt idx="0">
                  <c:v>0.02</c:v>
                </c:pt>
                <c:pt idx="1">
                  <c:v>0.06</c:v>
                </c:pt>
                <c:pt idx="2">
                  <c:v>0.12</c:v>
                </c:pt>
                <c:pt idx="3">
                  <c:v>0.18</c:v>
                </c:pt>
                <c:pt idx="4">
                  <c:v>0.12</c:v>
                </c:pt>
              </c:numCache>
            </c:numRef>
          </c:val>
          <c:extLst>
            <c:ext xmlns:c16="http://schemas.microsoft.com/office/drawing/2014/chart" uri="{C3380CC4-5D6E-409C-BE32-E72D297353CC}">
              <c16:uniqueId val="{00000002-FBCC-4F27-B1E5-11D1A5E995A9}"/>
            </c:ext>
          </c:extLst>
        </c:ser>
        <c:ser>
          <c:idx val="3"/>
          <c:order val="3"/>
          <c:tx>
            <c:strRef>
              <c:f>Sheet1!$E$1</c:f>
              <c:strCache>
                <c:ptCount val="1"/>
                <c:pt idx="0">
                  <c:v>Once a week</c:v>
                </c:pt>
              </c:strCache>
            </c:strRef>
          </c:tx>
          <c:spPr>
            <a:solidFill>
              <a:srgbClr val="CCEC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E232-4BA8-8842-14ABEDC16D46}"/>
                </c:ext>
              </c:extLst>
            </c:dLbl>
            <c:dLbl>
              <c:idx val="1"/>
              <c:delete val="1"/>
              <c:extLst>
                <c:ext xmlns:c15="http://schemas.microsoft.com/office/drawing/2012/chart" uri="{CE6537A1-D6FC-4f65-9D91-7224C49458BB}"/>
                <c:ext xmlns:c16="http://schemas.microsoft.com/office/drawing/2014/chart" uri="{C3380CC4-5D6E-409C-BE32-E72D297353CC}">
                  <c16:uniqueId val="{00000003-E232-4BA8-8842-14ABEDC16D46}"/>
                </c:ext>
              </c:extLst>
            </c:dLbl>
            <c:dLbl>
              <c:idx val="2"/>
              <c:delete val="1"/>
              <c:extLst>
                <c:ext xmlns:c15="http://schemas.microsoft.com/office/drawing/2012/chart" uri="{CE6537A1-D6FC-4f65-9D91-7224C49458BB}"/>
                <c:ext xmlns:c16="http://schemas.microsoft.com/office/drawing/2014/chart" uri="{C3380CC4-5D6E-409C-BE32-E72D297353CC}">
                  <c16:uniqueId val="{00000004-E232-4BA8-8842-14ABEDC16D46}"/>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Sheet1!$E$2:$E$6</c:f>
              <c:numCache>
                <c:formatCode>0%</c:formatCode>
                <c:ptCount val="5"/>
                <c:pt idx="0">
                  <c:v>0.01</c:v>
                </c:pt>
                <c:pt idx="1">
                  <c:v>0.03</c:v>
                </c:pt>
                <c:pt idx="2">
                  <c:v>0.03</c:v>
                </c:pt>
                <c:pt idx="3">
                  <c:v>0.05</c:v>
                </c:pt>
                <c:pt idx="4">
                  <c:v>0.05</c:v>
                </c:pt>
              </c:numCache>
            </c:numRef>
          </c:val>
          <c:extLst>
            <c:ext xmlns:c16="http://schemas.microsoft.com/office/drawing/2014/chart" uri="{C3380CC4-5D6E-409C-BE32-E72D297353CC}">
              <c16:uniqueId val="{00000003-FBCC-4F27-B1E5-11D1A5E995A9}"/>
            </c:ext>
          </c:extLst>
        </c:ser>
        <c:ser>
          <c:idx val="4"/>
          <c:order val="4"/>
          <c:tx>
            <c:strRef>
              <c:f>Sheet1!$F$1</c:f>
              <c:strCache>
                <c:ptCount val="1"/>
                <c:pt idx="0">
                  <c:v>Less often than once a week</c:v>
                </c:pt>
              </c:strCache>
            </c:strRef>
          </c:tx>
          <c:spPr>
            <a:solidFill>
              <a:schemeClr val="bg1">
                <a:lumMod val="8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E232-4BA8-8842-14ABEDC16D46}"/>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Sheet1!$F$2:$F$6</c:f>
              <c:numCache>
                <c:formatCode>0%</c:formatCode>
                <c:ptCount val="5"/>
                <c:pt idx="0">
                  <c:v>0.01</c:v>
                </c:pt>
                <c:pt idx="1">
                  <c:v>0.05</c:v>
                </c:pt>
                <c:pt idx="2">
                  <c:v>0.06</c:v>
                </c:pt>
                <c:pt idx="3">
                  <c:v>0.08</c:v>
                </c:pt>
                <c:pt idx="4">
                  <c:v>0.08</c:v>
                </c:pt>
              </c:numCache>
            </c:numRef>
          </c:val>
          <c:extLst>
            <c:ext xmlns:c16="http://schemas.microsoft.com/office/drawing/2014/chart" uri="{C3380CC4-5D6E-409C-BE32-E72D297353CC}">
              <c16:uniqueId val="{00000004-FBCC-4F27-B1E5-11D1A5E995A9}"/>
            </c:ext>
          </c:extLst>
        </c:ser>
        <c:ser>
          <c:idx val="5"/>
          <c:order val="5"/>
          <c:tx>
            <c:strRef>
              <c:f>Sheet1!$G$1</c:f>
              <c:strCache>
                <c:ptCount val="1"/>
                <c:pt idx="0">
                  <c:v>Never</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E232-4BA8-8842-14ABEDC16D4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Sheet1!$G$2:$G$6</c:f>
              <c:numCache>
                <c:formatCode>0%</c:formatCode>
                <c:ptCount val="5"/>
                <c:pt idx="0">
                  <c:v>0.01</c:v>
                </c:pt>
                <c:pt idx="1">
                  <c:v>0.34</c:v>
                </c:pt>
                <c:pt idx="2">
                  <c:v>0.15</c:v>
                </c:pt>
                <c:pt idx="3">
                  <c:v>0.08</c:v>
                </c:pt>
                <c:pt idx="4">
                  <c:v>0.28000000000000003</c:v>
                </c:pt>
              </c:numCache>
            </c:numRef>
          </c:val>
          <c:extLst>
            <c:ext xmlns:c16="http://schemas.microsoft.com/office/drawing/2014/chart" uri="{C3380CC4-5D6E-409C-BE32-E72D297353CC}">
              <c16:uniqueId val="{00000005-FBCC-4F27-B1E5-11D1A5E995A9}"/>
            </c:ext>
          </c:extLst>
        </c:ser>
        <c:dLbls>
          <c:showLegendKey val="0"/>
          <c:showVal val="0"/>
          <c:showCatName val="0"/>
          <c:showSerName val="0"/>
          <c:showPercent val="0"/>
          <c:showBubbleSize val="0"/>
        </c:dLbls>
        <c:gapWidth val="60"/>
        <c:overlap val="100"/>
        <c:axId val="522011912"/>
        <c:axId val="522009944"/>
      </c:barChart>
      <c:catAx>
        <c:axId val="52201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2009944"/>
        <c:crosses val="autoZero"/>
        <c:auto val="1"/>
        <c:lblAlgn val="ctr"/>
        <c:lblOffset val="100"/>
        <c:noMultiLvlLbl val="0"/>
      </c:catAx>
      <c:valAx>
        <c:axId val="522009944"/>
        <c:scaling>
          <c:orientation val="minMax"/>
          <c:max val="1"/>
        </c:scaling>
        <c:delete val="1"/>
        <c:axPos val="l"/>
        <c:numFmt formatCode="0%" sourceLinked="1"/>
        <c:majorTickMark val="none"/>
        <c:minorTickMark val="none"/>
        <c:tickLblPos val="nextTo"/>
        <c:crossAx val="52201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7338021170881E-2"/>
          <c:y val="4.0023978865017878E-2"/>
          <c:w val="0.98712879337972081"/>
          <c:h val="0.78281411498060549"/>
        </c:manualLayout>
      </c:layout>
      <c:barChart>
        <c:barDir val="col"/>
        <c:grouping val="stacked"/>
        <c:varyColors val="0"/>
        <c:ser>
          <c:idx val="0"/>
          <c:order val="0"/>
          <c:tx>
            <c:strRef>
              <c:f>Sheet1!$B$1</c:f>
              <c:strCache>
                <c:ptCount val="1"/>
                <c:pt idx="0">
                  <c:v>Several times a day</c:v>
                </c:pt>
              </c:strCache>
            </c:strRef>
          </c:tx>
          <c:spPr>
            <a:solidFill>
              <a:srgbClr val="0066C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Sheet1!$B$2:$B$6</c:f>
              <c:numCache>
                <c:formatCode>0%</c:formatCode>
                <c:ptCount val="5"/>
                <c:pt idx="0">
                  <c:v>0.95</c:v>
                </c:pt>
                <c:pt idx="1">
                  <c:v>0.59</c:v>
                </c:pt>
                <c:pt idx="2">
                  <c:v>0.54</c:v>
                </c:pt>
                <c:pt idx="3">
                  <c:v>0.46</c:v>
                </c:pt>
                <c:pt idx="4">
                  <c:v>0.39</c:v>
                </c:pt>
              </c:numCache>
            </c:numRef>
          </c:val>
          <c:extLst>
            <c:ext xmlns:c16="http://schemas.microsoft.com/office/drawing/2014/chart" uri="{C3380CC4-5D6E-409C-BE32-E72D297353CC}">
              <c16:uniqueId val="{00000000-F027-462A-8ABC-C91062E3F440}"/>
            </c:ext>
          </c:extLst>
        </c:ser>
        <c:ser>
          <c:idx val="1"/>
          <c:order val="1"/>
          <c:tx>
            <c:strRef>
              <c:f>Sheet1!$C$1</c:f>
              <c:strCache>
                <c:ptCount val="1"/>
                <c:pt idx="0">
                  <c:v>Once a day</c:v>
                </c:pt>
              </c:strCache>
            </c:strRef>
          </c:tx>
          <c:spPr>
            <a:solidFill>
              <a:srgbClr val="0099F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Sheet1!$C$2:$C$6</c:f>
              <c:numCache>
                <c:formatCode>0%</c:formatCode>
                <c:ptCount val="5"/>
                <c:pt idx="0">
                  <c:v>0.03</c:v>
                </c:pt>
                <c:pt idx="1">
                  <c:v>0.14000000000000001</c:v>
                </c:pt>
                <c:pt idx="2">
                  <c:v>0.17</c:v>
                </c:pt>
                <c:pt idx="3">
                  <c:v>0.25</c:v>
                </c:pt>
                <c:pt idx="4">
                  <c:v>0.15</c:v>
                </c:pt>
              </c:numCache>
            </c:numRef>
          </c:val>
          <c:extLst>
            <c:ext xmlns:c16="http://schemas.microsoft.com/office/drawing/2014/chart" uri="{C3380CC4-5D6E-409C-BE32-E72D297353CC}">
              <c16:uniqueId val="{00000001-F027-462A-8ABC-C91062E3F440}"/>
            </c:ext>
          </c:extLst>
        </c:ser>
        <c:ser>
          <c:idx val="2"/>
          <c:order val="2"/>
          <c:tx>
            <c:strRef>
              <c:f>Sheet1!$D$1</c:f>
              <c:strCache>
                <c:ptCount val="1"/>
                <c:pt idx="0">
                  <c:v>Several times a week</c:v>
                </c:pt>
              </c:strCache>
            </c:strRef>
          </c:tx>
          <c:spPr>
            <a:solidFill>
              <a:srgbClr val="99CC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F027-462A-8ABC-C91062E3F44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Sheet1!$D$2:$D$6</c:f>
              <c:numCache>
                <c:formatCode>0%</c:formatCode>
                <c:ptCount val="5"/>
                <c:pt idx="0">
                  <c:v>0.01</c:v>
                </c:pt>
                <c:pt idx="1">
                  <c:v>0.05</c:v>
                </c:pt>
                <c:pt idx="2">
                  <c:v>0.12</c:v>
                </c:pt>
                <c:pt idx="3">
                  <c:v>0.19</c:v>
                </c:pt>
                <c:pt idx="4">
                  <c:v>0.13</c:v>
                </c:pt>
              </c:numCache>
            </c:numRef>
          </c:val>
          <c:extLst>
            <c:ext xmlns:c16="http://schemas.microsoft.com/office/drawing/2014/chart" uri="{C3380CC4-5D6E-409C-BE32-E72D297353CC}">
              <c16:uniqueId val="{00000002-F027-462A-8ABC-C91062E3F440}"/>
            </c:ext>
          </c:extLst>
        </c:ser>
        <c:ser>
          <c:idx val="3"/>
          <c:order val="3"/>
          <c:tx>
            <c:strRef>
              <c:f>Sheet1!$E$1</c:f>
              <c:strCache>
                <c:ptCount val="1"/>
                <c:pt idx="0">
                  <c:v>Once a week</c:v>
                </c:pt>
              </c:strCache>
            </c:strRef>
          </c:tx>
          <c:spPr>
            <a:solidFill>
              <a:srgbClr val="CCEC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F027-462A-8ABC-C91062E3F440}"/>
                </c:ext>
              </c:extLst>
            </c:dLbl>
            <c:dLbl>
              <c:idx val="1"/>
              <c:delete val="1"/>
              <c:extLst>
                <c:ext xmlns:c15="http://schemas.microsoft.com/office/drawing/2012/chart" uri="{CE6537A1-D6FC-4f65-9D91-7224C49458BB}"/>
                <c:ext xmlns:c16="http://schemas.microsoft.com/office/drawing/2014/chart" uri="{C3380CC4-5D6E-409C-BE32-E72D297353CC}">
                  <c16:uniqueId val="{0000000C-F027-462A-8ABC-C91062E3F440}"/>
                </c:ext>
              </c:extLst>
            </c:dLbl>
            <c:dLbl>
              <c:idx val="2"/>
              <c:delete val="1"/>
              <c:extLst>
                <c:ext xmlns:c15="http://schemas.microsoft.com/office/drawing/2012/chart" uri="{CE6537A1-D6FC-4f65-9D91-7224C49458BB}"/>
                <c:ext xmlns:c16="http://schemas.microsoft.com/office/drawing/2014/chart" uri="{C3380CC4-5D6E-409C-BE32-E72D297353CC}">
                  <c16:uniqueId val="{0000000D-F027-462A-8ABC-C91062E3F440}"/>
                </c:ext>
              </c:extLst>
            </c:dLbl>
            <c:dLbl>
              <c:idx val="3"/>
              <c:delete val="1"/>
              <c:extLst>
                <c:ext xmlns:c15="http://schemas.microsoft.com/office/drawing/2012/chart" uri="{CE6537A1-D6FC-4f65-9D91-7224C49458BB}"/>
                <c:ext xmlns:c16="http://schemas.microsoft.com/office/drawing/2014/chart" uri="{C3380CC4-5D6E-409C-BE32-E72D297353CC}">
                  <c16:uniqueId val="{0000000E-F027-462A-8ABC-C91062E3F44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Sheet1!$E$2:$E$6</c:f>
              <c:numCache>
                <c:formatCode>0%</c:formatCode>
                <c:ptCount val="5"/>
                <c:pt idx="0">
                  <c:v>0</c:v>
                </c:pt>
                <c:pt idx="1">
                  <c:v>0.02</c:v>
                </c:pt>
                <c:pt idx="2">
                  <c:v>0.04</c:v>
                </c:pt>
                <c:pt idx="3">
                  <c:v>0.02</c:v>
                </c:pt>
                <c:pt idx="4">
                  <c:v>0.06</c:v>
                </c:pt>
              </c:numCache>
            </c:numRef>
          </c:val>
          <c:extLst>
            <c:ext xmlns:c16="http://schemas.microsoft.com/office/drawing/2014/chart" uri="{C3380CC4-5D6E-409C-BE32-E72D297353CC}">
              <c16:uniqueId val="{00000003-F027-462A-8ABC-C91062E3F440}"/>
            </c:ext>
          </c:extLst>
        </c:ser>
        <c:ser>
          <c:idx val="4"/>
          <c:order val="4"/>
          <c:tx>
            <c:strRef>
              <c:f>Sheet1!$F$1</c:f>
              <c:strCache>
                <c:ptCount val="1"/>
                <c:pt idx="0">
                  <c:v>Less often than once a week</c:v>
                </c:pt>
              </c:strCache>
            </c:strRef>
          </c:tx>
          <c:spPr>
            <a:solidFill>
              <a:schemeClr val="bg1">
                <a:lumMod val="8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027-462A-8ABC-C91062E3F440}"/>
                </c:ext>
              </c:extLst>
            </c:dLbl>
            <c:dLbl>
              <c:idx val="1"/>
              <c:delete val="1"/>
              <c:extLst>
                <c:ext xmlns:c15="http://schemas.microsoft.com/office/drawing/2012/chart" uri="{CE6537A1-D6FC-4f65-9D91-7224C49458BB}"/>
                <c:ext xmlns:c16="http://schemas.microsoft.com/office/drawing/2014/chart" uri="{C3380CC4-5D6E-409C-BE32-E72D297353CC}">
                  <c16:uniqueId val="{0000000B-F027-462A-8ABC-C91062E3F44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Sheet1!$F$2:$F$6</c:f>
              <c:numCache>
                <c:formatCode>0%</c:formatCode>
                <c:ptCount val="5"/>
                <c:pt idx="0">
                  <c:v>0.01</c:v>
                </c:pt>
                <c:pt idx="1">
                  <c:v>0.02</c:v>
                </c:pt>
                <c:pt idx="2">
                  <c:v>0.05</c:v>
                </c:pt>
                <c:pt idx="3">
                  <c:v>0.05</c:v>
                </c:pt>
                <c:pt idx="4">
                  <c:v>0.05</c:v>
                </c:pt>
              </c:numCache>
            </c:numRef>
          </c:val>
          <c:extLst>
            <c:ext xmlns:c16="http://schemas.microsoft.com/office/drawing/2014/chart" uri="{C3380CC4-5D6E-409C-BE32-E72D297353CC}">
              <c16:uniqueId val="{00000004-F027-462A-8ABC-C91062E3F440}"/>
            </c:ext>
          </c:extLst>
        </c:ser>
        <c:ser>
          <c:idx val="5"/>
          <c:order val="5"/>
          <c:tx>
            <c:strRef>
              <c:f>Sheet1!$G$1</c:f>
              <c:strCache>
                <c:ptCount val="1"/>
                <c:pt idx="0">
                  <c:v>Never</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F027-462A-8ABC-C91062E3F440}"/>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Sheet1!$G$2:$G$6</c:f>
              <c:numCache>
                <c:formatCode>0%</c:formatCode>
                <c:ptCount val="5"/>
                <c:pt idx="0">
                  <c:v>0</c:v>
                </c:pt>
                <c:pt idx="1">
                  <c:v>0.17</c:v>
                </c:pt>
                <c:pt idx="2">
                  <c:v>0.08</c:v>
                </c:pt>
                <c:pt idx="3">
                  <c:v>0.04</c:v>
                </c:pt>
                <c:pt idx="4">
                  <c:v>0.2</c:v>
                </c:pt>
              </c:numCache>
            </c:numRef>
          </c:val>
          <c:extLst>
            <c:ext xmlns:c16="http://schemas.microsoft.com/office/drawing/2014/chart" uri="{C3380CC4-5D6E-409C-BE32-E72D297353CC}">
              <c16:uniqueId val="{00000005-F027-462A-8ABC-C91062E3F440}"/>
            </c:ext>
          </c:extLst>
        </c:ser>
        <c:dLbls>
          <c:showLegendKey val="0"/>
          <c:showVal val="0"/>
          <c:showCatName val="0"/>
          <c:showSerName val="0"/>
          <c:showPercent val="0"/>
          <c:showBubbleSize val="0"/>
        </c:dLbls>
        <c:gapWidth val="60"/>
        <c:overlap val="100"/>
        <c:axId val="522011912"/>
        <c:axId val="522009944"/>
      </c:barChart>
      <c:catAx>
        <c:axId val="52201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2009944"/>
        <c:crosses val="autoZero"/>
        <c:auto val="1"/>
        <c:lblAlgn val="ctr"/>
        <c:lblOffset val="100"/>
        <c:noMultiLvlLbl val="0"/>
      </c:catAx>
      <c:valAx>
        <c:axId val="522009944"/>
        <c:scaling>
          <c:orientation val="minMax"/>
          <c:max val="1"/>
        </c:scaling>
        <c:delete val="1"/>
        <c:axPos val="l"/>
        <c:numFmt formatCode="0%" sourceLinked="1"/>
        <c:majorTickMark val="none"/>
        <c:minorTickMark val="none"/>
        <c:tickLblPos val="nextTo"/>
        <c:crossAx val="52201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27338021170881E-2"/>
          <c:y val="4.0023978865017878E-2"/>
          <c:w val="0.98712879337972081"/>
          <c:h val="0.78281411498060549"/>
        </c:manualLayout>
      </c:layout>
      <c:barChart>
        <c:barDir val="col"/>
        <c:grouping val="stacked"/>
        <c:varyColors val="0"/>
        <c:ser>
          <c:idx val="0"/>
          <c:order val="0"/>
          <c:tx>
            <c:strRef>
              <c:f>Sheet1!$B$1</c:f>
              <c:strCache>
                <c:ptCount val="1"/>
                <c:pt idx="0">
                  <c:v>Several times a day</c:v>
                </c:pt>
              </c:strCache>
            </c:strRef>
          </c:tx>
          <c:spPr>
            <a:solidFill>
              <a:srgbClr val="0066C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Sheet1!$B$2:$B$6</c:f>
              <c:numCache>
                <c:formatCode>0%</c:formatCode>
                <c:ptCount val="5"/>
                <c:pt idx="0">
                  <c:v>0.88</c:v>
                </c:pt>
                <c:pt idx="1">
                  <c:v>0.48</c:v>
                </c:pt>
                <c:pt idx="2">
                  <c:v>0.56999999999999995</c:v>
                </c:pt>
                <c:pt idx="3">
                  <c:v>0.52</c:v>
                </c:pt>
                <c:pt idx="4">
                  <c:v>0.37</c:v>
                </c:pt>
              </c:numCache>
            </c:numRef>
          </c:val>
          <c:extLst>
            <c:ext xmlns:c16="http://schemas.microsoft.com/office/drawing/2014/chart" uri="{C3380CC4-5D6E-409C-BE32-E72D297353CC}">
              <c16:uniqueId val="{00000000-431A-4DB5-B291-85A9D8271689}"/>
            </c:ext>
          </c:extLst>
        </c:ser>
        <c:ser>
          <c:idx val="1"/>
          <c:order val="1"/>
          <c:tx>
            <c:strRef>
              <c:f>Sheet1!$C$1</c:f>
              <c:strCache>
                <c:ptCount val="1"/>
                <c:pt idx="0">
                  <c:v>Once a day</c:v>
                </c:pt>
              </c:strCache>
            </c:strRef>
          </c:tx>
          <c:spPr>
            <a:solidFill>
              <a:srgbClr val="0099F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Sheet1!$C$2:$C$6</c:f>
              <c:numCache>
                <c:formatCode>0%</c:formatCode>
                <c:ptCount val="5"/>
                <c:pt idx="0">
                  <c:v>7.0000000000000007E-2</c:v>
                </c:pt>
                <c:pt idx="1">
                  <c:v>0.09</c:v>
                </c:pt>
                <c:pt idx="2">
                  <c:v>0.14000000000000001</c:v>
                </c:pt>
                <c:pt idx="3">
                  <c:v>0.18</c:v>
                </c:pt>
                <c:pt idx="4">
                  <c:v>0.15</c:v>
                </c:pt>
              </c:numCache>
            </c:numRef>
          </c:val>
          <c:extLst>
            <c:ext xmlns:c16="http://schemas.microsoft.com/office/drawing/2014/chart" uri="{C3380CC4-5D6E-409C-BE32-E72D297353CC}">
              <c16:uniqueId val="{00000001-431A-4DB5-B291-85A9D8271689}"/>
            </c:ext>
          </c:extLst>
        </c:ser>
        <c:ser>
          <c:idx val="2"/>
          <c:order val="2"/>
          <c:tx>
            <c:strRef>
              <c:f>Sheet1!$D$1</c:f>
              <c:strCache>
                <c:ptCount val="1"/>
                <c:pt idx="0">
                  <c:v>Several times a week</c:v>
                </c:pt>
              </c:strCache>
            </c:strRef>
          </c:tx>
          <c:spPr>
            <a:solidFill>
              <a:srgbClr val="99CC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431A-4DB5-B291-85A9D827168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Sheet1!$D$2:$D$6</c:f>
              <c:numCache>
                <c:formatCode>0%</c:formatCode>
                <c:ptCount val="5"/>
                <c:pt idx="0">
                  <c:v>0.01</c:v>
                </c:pt>
                <c:pt idx="1">
                  <c:v>7.0000000000000007E-2</c:v>
                </c:pt>
                <c:pt idx="2">
                  <c:v>0.12</c:v>
                </c:pt>
                <c:pt idx="3">
                  <c:v>0.14000000000000001</c:v>
                </c:pt>
                <c:pt idx="4">
                  <c:v>0.14000000000000001</c:v>
                </c:pt>
              </c:numCache>
            </c:numRef>
          </c:val>
          <c:extLst>
            <c:ext xmlns:c16="http://schemas.microsoft.com/office/drawing/2014/chart" uri="{C3380CC4-5D6E-409C-BE32-E72D297353CC}">
              <c16:uniqueId val="{00000002-431A-4DB5-B291-85A9D8271689}"/>
            </c:ext>
          </c:extLst>
        </c:ser>
        <c:ser>
          <c:idx val="3"/>
          <c:order val="3"/>
          <c:tx>
            <c:strRef>
              <c:f>Sheet1!$E$1</c:f>
              <c:strCache>
                <c:ptCount val="1"/>
                <c:pt idx="0">
                  <c:v>Once a week</c:v>
                </c:pt>
              </c:strCache>
            </c:strRef>
          </c:tx>
          <c:spPr>
            <a:solidFill>
              <a:srgbClr val="CCECFF"/>
            </a:solidFill>
            <a:ln>
              <a:noFill/>
            </a:ln>
            <a:effectLst/>
          </c:spPr>
          <c:invertIfNegative val="0"/>
          <c:cat>
            <c:strRef>
              <c:f>Sheet1!$A$2:$A$6</c:f>
              <c:strCache>
                <c:ptCount val="5"/>
                <c:pt idx="0">
                  <c:v>WhatsApp</c:v>
                </c:pt>
                <c:pt idx="1">
                  <c:v>Instagram</c:v>
                </c:pt>
                <c:pt idx="2">
                  <c:v>Facebook</c:v>
                </c:pt>
                <c:pt idx="3">
                  <c:v>YouTube</c:v>
                </c:pt>
                <c:pt idx="4">
                  <c:v>Messenger (Facebook)</c:v>
                </c:pt>
              </c:strCache>
            </c:strRef>
          </c:cat>
          <c:val>
            <c:numRef>
              <c:f>Sheet1!$E$2:$E$6</c:f>
              <c:numCache>
                <c:formatCode>0%</c:formatCode>
                <c:ptCount val="5"/>
                <c:pt idx="0">
                  <c:v>0.02</c:v>
                </c:pt>
                <c:pt idx="1">
                  <c:v>0.02</c:v>
                </c:pt>
                <c:pt idx="2">
                  <c:v>0.02</c:v>
                </c:pt>
                <c:pt idx="3">
                  <c:v>0.04</c:v>
                </c:pt>
                <c:pt idx="4">
                  <c:v>0.02</c:v>
                </c:pt>
              </c:numCache>
            </c:numRef>
          </c:val>
          <c:extLst>
            <c:ext xmlns:c16="http://schemas.microsoft.com/office/drawing/2014/chart" uri="{C3380CC4-5D6E-409C-BE32-E72D297353CC}">
              <c16:uniqueId val="{00000003-431A-4DB5-B291-85A9D8271689}"/>
            </c:ext>
          </c:extLst>
        </c:ser>
        <c:ser>
          <c:idx val="4"/>
          <c:order val="4"/>
          <c:tx>
            <c:strRef>
              <c:f>Sheet1!$F$1</c:f>
              <c:strCache>
                <c:ptCount val="1"/>
                <c:pt idx="0">
                  <c:v>Less often than once a week</c:v>
                </c:pt>
              </c:strCache>
            </c:strRef>
          </c:tx>
          <c:spPr>
            <a:solidFill>
              <a:schemeClr val="bg1">
                <a:lumMod val="8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431A-4DB5-B291-85A9D8271689}"/>
                </c:ext>
              </c:extLst>
            </c:dLbl>
            <c:dLbl>
              <c:idx val="1"/>
              <c:delete val="1"/>
              <c:extLst>
                <c:ext xmlns:c15="http://schemas.microsoft.com/office/drawing/2012/chart" uri="{CE6537A1-D6FC-4f65-9D91-7224C49458BB}"/>
                <c:ext xmlns:c16="http://schemas.microsoft.com/office/drawing/2014/chart" uri="{C3380CC4-5D6E-409C-BE32-E72D297353CC}">
                  <c16:uniqueId val="{0000000A-431A-4DB5-B291-85A9D8271689}"/>
                </c:ext>
              </c:extLst>
            </c:dLbl>
            <c:dLbl>
              <c:idx val="2"/>
              <c:delete val="1"/>
              <c:extLst>
                <c:ext xmlns:c15="http://schemas.microsoft.com/office/drawing/2012/chart" uri="{CE6537A1-D6FC-4f65-9D91-7224C49458BB}"/>
                <c:ext xmlns:c16="http://schemas.microsoft.com/office/drawing/2014/chart" uri="{C3380CC4-5D6E-409C-BE32-E72D297353CC}">
                  <c16:uniqueId val="{0000000C-431A-4DB5-B291-85A9D827168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Sheet1!$F$2:$F$6</c:f>
              <c:numCache>
                <c:formatCode>0%</c:formatCode>
                <c:ptCount val="5"/>
                <c:pt idx="0">
                  <c:v>0.01</c:v>
                </c:pt>
                <c:pt idx="1">
                  <c:v>0.03</c:v>
                </c:pt>
                <c:pt idx="2">
                  <c:v>0.03</c:v>
                </c:pt>
                <c:pt idx="3">
                  <c:v>0.05</c:v>
                </c:pt>
                <c:pt idx="4">
                  <c:v>7.0000000000000007E-2</c:v>
                </c:pt>
              </c:numCache>
            </c:numRef>
          </c:val>
          <c:extLst>
            <c:ext xmlns:c16="http://schemas.microsoft.com/office/drawing/2014/chart" uri="{C3380CC4-5D6E-409C-BE32-E72D297353CC}">
              <c16:uniqueId val="{00000004-431A-4DB5-B291-85A9D8271689}"/>
            </c:ext>
          </c:extLst>
        </c:ser>
        <c:ser>
          <c:idx val="5"/>
          <c:order val="5"/>
          <c:tx>
            <c:strRef>
              <c:f>Sheet1!$G$1</c:f>
              <c:strCache>
                <c:ptCount val="1"/>
                <c:pt idx="0">
                  <c:v>Never</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431A-4DB5-B291-85A9D827168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WhatsApp</c:v>
                </c:pt>
                <c:pt idx="1">
                  <c:v>Instagram</c:v>
                </c:pt>
                <c:pt idx="2">
                  <c:v>Facebook</c:v>
                </c:pt>
                <c:pt idx="3">
                  <c:v>YouTube</c:v>
                </c:pt>
                <c:pt idx="4">
                  <c:v>Messenger (Facebook)</c:v>
                </c:pt>
              </c:strCache>
            </c:strRef>
          </c:cat>
          <c:val>
            <c:numRef>
              <c:f>Sheet1!$G$2:$G$6</c:f>
              <c:numCache>
                <c:formatCode>0%</c:formatCode>
                <c:ptCount val="5"/>
                <c:pt idx="0">
                  <c:v>0.01</c:v>
                </c:pt>
                <c:pt idx="1">
                  <c:v>0.28999999999999998</c:v>
                </c:pt>
                <c:pt idx="2">
                  <c:v>0.1</c:v>
                </c:pt>
                <c:pt idx="3">
                  <c:v>0.06</c:v>
                </c:pt>
                <c:pt idx="4">
                  <c:v>0.24</c:v>
                </c:pt>
              </c:numCache>
            </c:numRef>
          </c:val>
          <c:extLst>
            <c:ext xmlns:c16="http://schemas.microsoft.com/office/drawing/2014/chart" uri="{C3380CC4-5D6E-409C-BE32-E72D297353CC}">
              <c16:uniqueId val="{00000005-431A-4DB5-B291-85A9D8271689}"/>
            </c:ext>
          </c:extLst>
        </c:ser>
        <c:dLbls>
          <c:showLegendKey val="0"/>
          <c:showVal val="0"/>
          <c:showCatName val="0"/>
          <c:showSerName val="0"/>
          <c:showPercent val="0"/>
          <c:showBubbleSize val="0"/>
        </c:dLbls>
        <c:gapWidth val="60"/>
        <c:overlap val="100"/>
        <c:axId val="522011912"/>
        <c:axId val="522009944"/>
      </c:barChart>
      <c:catAx>
        <c:axId val="52201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2009944"/>
        <c:crosses val="autoZero"/>
        <c:auto val="1"/>
        <c:lblAlgn val="ctr"/>
        <c:lblOffset val="100"/>
        <c:noMultiLvlLbl val="0"/>
      </c:catAx>
      <c:valAx>
        <c:axId val="522009944"/>
        <c:scaling>
          <c:orientation val="minMax"/>
          <c:max val="1"/>
        </c:scaling>
        <c:delete val="1"/>
        <c:axPos val="l"/>
        <c:numFmt formatCode="0%" sourceLinked="1"/>
        <c:majorTickMark val="none"/>
        <c:minorTickMark val="none"/>
        <c:tickLblPos val="nextTo"/>
        <c:crossAx val="522011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72304366343234"/>
          <c:y val="3.6595857045108517E-2"/>
          <c:w val="0.48306722650174061"/>
          <c:h val="0.90019311714970407"/>
        </c:manualLayout>
      </c:layout>
      <c:barChart>
        <c:barDir val="bar"/>
        <c:grouping val="stacked"/>
        <c:varyColors val="0"/>
        <c:ser>
          <c:idx val="0"/>
          <c:order val="0"/>
          <c:tx>
            <c:strRef>
              <c:f>Sheet1!$B$1</c:f>
              <c:strCache>
                <c:ptCount val="1"/>
                <c:pt idx="0">
                  <c:v>First mention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(Sheet1!$A$2:$A$9,Sheet1!$A$11)</c:f>
              <c:strCache>
                <c:ptCount val="9"/>
                <c:pt idx="0">
                  <c:v>Reputation of news source</c:v>
                </c:pt>
                <c:pt idx="1">
                  <c:v>Owner of news source</c:v>
                </c:pt>
                <c:pt idx="2">
                  <c:v>How neutral the news source is</c:v>
                </c:pt>
                <c:pt idx="3">
                  <c:v>If friends and friendly trust/use the news source</c:v>
                </c:pt>
                <c:pt idx="4">
                  <c:v>Credibility of presenter/journalist</c:v>
                </c:pt>
                <c:pt idx="5">
                  <c:v>If many people trust/use the news source</c:v>
                </c:pt>
                <c:pt idx="6">
                  <c:v>There are tools to fact check the news, such as live video, geotag, etc.</c:v>
                </c:pt>
                <c:pt idx="7">
                  <c:v>How well the news source represents the views of the general population, and not just the politicians</c:v>
                </c:pt>
                <c:pt idx="8">
                  <c:v>Don't know</c:v>
                </c:pt>
              </c:strCache>
            </c:strRef>
          </c:cat>
          <c:val>
            <c:numRef>
              <c:f>(Sheet1!$B$2:$B$9,Sheet1!$B$11)</c:f>
              <c:numCache>
                <c:formatCode>###0%</c:formatCode>
                <c:ptCount val="9"/>
                <c:pt idx="0">
                  <c:v>0.19540829255974546</c:v>
                </c:pt>
                <c:pt idx="1">
                  <c:v>0.11140563519941248</c:v>
                </c:pt>
                <c:pt idx="2">
                  <c:v>0.1067369312402766</c:v>
                </c:pt>
                <c:pt idx="3">
                  <c:v>0.11382220172627772</c:v>
                </c:pt>
                <c:pt idx="4">
                  <c:v>0.10099775123085811</c:v>
                </c:pt>
                <c:pt idx="5">
                  <c:v>4.8363947725313432E-2</c:v>
                </c:pt>
                <c:pt idx="6">
                  <c:v>8.6312264117885562E-2</c:v>
                </c:pt>
                <c:pt idx="7">
                  <c:v>3.7960226258387582E-2</c:v>
                </c:pt>
                <c:pt idx="8">
                  <c:v>0.14345684064974801</c:v>
                </c:pt>
              </c:numCache>
            </c:numRef>
          </c:val>
          <c:extLst>
            <c:ext xmlns:c16="http://schemas.microsoft.com/office/drawing/2014/chart" uri="{C3380CC4-5D6E-409C-BE32-E72D297353CC}">
              <c16:uniqueId val="{00000000-988A-4E37-83A4-24B068371BEB}"/>
            </c:ext>
          </c:extLst>
        </c:ser>
        <c:ser>
          <c:idx val="1"/>
          <c:order val="1"/>
          <c:tx>
            <c:strRef>
              <c:f>Sheet1!$C$1</c:f>
              <c:strCache>
                <c:ptCount val="1"/>
                <c:pt idx="0">
                  <c:v>Second mentions</c:v>
                </c:pt>
              </c:strCache>
            </c:strRef>
          </c:tx>
          <c:spPr>
            <a:solidFill>
              <a:schemeClr val="accent2"/>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3-988A-4E37-83A4-24B068371B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(Sheet1!$A$2:$A$9,Sheet1!$A$11)</c:f>
              <c:strCache>
                <c:ptCount val="9"/>
                <c:pt idx="0">
                  <c:v>Reputation of news source</c:v>
                </c:pt>
                <c:pt idx="1">
                  <c:v>Owner of news source</c:v>
                </c:pt>
                <c:pt idx="2">
                  <c:v>How neutral the news source is</c:v>
                </c:pt>
                <c:pt idx="3">
                  <c:v>If friends and friendly trust/use the news source</c:v>
                </c:pt>
                <c:pt idx="4">
                  <c:v>Credibility of presenter/journalist</c:v>
                </c:pt>
                <c:pt idx="5">
                  <c:v>If many people trust/use the news source</c:v>
                </c:pt>
                <c:pt idx="6">
                  <c:v>There are tools to fact check the news, such as live video, geotag, etc.</c:v>
                </c:pt>
                <c:pt idx="7">
                  <c:v>How well the news source represents the views of the general population, and not just the politicians</c:v>
                </c:pt>
                <c:pt idx="8">
                  <c:v>Don't know</c:v>
                </c:pt>
              </c:strCache>
            </c:strRef>
          </c:cat>
          <c:val>
            <c:numRef>
              <c:f>(Sheet1!$C$2:$C$9,Sheet1!$C$11)</c:f>
              <c:numCache>
                <c:formatCode>###0%</c:formatCode>
                <c:ptCount val="9"/>
                <c:pt idx="0">
                  <c:v>0.30446900204060851</c:v>
                </c:pt>
                <c:pt idx="1">
                  <c:v>0.26721472014320902</c:v>
                </c:pt>
                <c:pt idx="2">
                  <c:v>0.22555905618554462</c:v>
                </c:pt>
                <c:pt idx="3">
                  <c:v>0.20864027661004447</c:v>
                </c:pt>
                <c:pt idx="4">
                  <c:v>0.21902001511960351</c:v>
                </c:pt>
                <c:pt idx="5">
                  <c:v>0.18665506272445156</c:v>
                </c:pt>
                <c:pt idx="6">
                  <c:v>0.14851067104824883</c:v>
                </c:pt>
                <c:pt idx="7">
                  <c:v>0.15000213242495225</c:v>
                </c:pt>
                <c:pt idx="8">
                  <c:v>2.2764519303496558E-2</c:v>
                </c:pt>
              </c:numCache>
            </c:numRef>
          </c:val>
          <c:extLst>
            <c:ext xmlns:c16="http://schemas.microsoft.com/office/drawing/2014/chart" uri="{C3380CC4-5D6E-409C-BE32-E72D297353CC}">
              <c16:uniqueId val="{00000001-988A-4E37-83A4-24B068371BEB}"/>
            </c:ext>
          </c:extLst>
        </c:ser>
        <c:ser>
          <c:idx val="2"/>
          <c:order val="2"/>
          <c:tx>
            <c:strRef>
              <c:f>Sheet1!$D$1</c:f>
              <c:strCache>
                <c:ptCount val="1"/>
                <c:pt idx="0">
                  <c:v>Series 3</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(Sheet1!$A$2:$A$9,Sheet1!$A$11)</c:f>
              <c:strCache>
                <c:ptCount val="9"/>
                <c:pt idx="0">
                  <c:v>Reputation of news source</c:v>
                </c:pt>
                <c:pt idx="1">
                  <c:v>Owner of news source</c:v>
                </c:pt>
                <c:pt idx="2">
                  <c:v>How neutral the news source is</c:v>
                </c:pt>
                <c:pt idx="3">
                  <c:v>If friends and friendly trust/use the news source</c:v>
                </c:pt>
                <c:pt idx="4">
                  <c:v>Credibility of presenter/journalist</c:v>
                </c:pt>
                <c:pt idx="5">
                  <c:v>If many people trust/use the news source</c:v>
                </c:pt>
                <c:pt idx="6">
                  <c:v>There are tools to fact check the news, such as live video, geotag, etc.</c:v>
                </c:pt>
                <c:pt idx="7">
                  <c:v>How well the news source represents the views of the general population, and not just the politicians</c:v>
                </c:pt>
                <c:pt idx="8">
                  <c:v>Don't know</c:v>
                </c:pt>
              </c:strCache>
            </c:strRef>
          </c:cat>
          <c:val>
            <c:numRef>
              <c:f>(Sheet1!$D$2:$D$9,Sheet1!$D$11)</c:f>
              <c:numCache>
                <c:formatCode>###0%</c:formatCode>
                <c:ptCount val="9"/>
                <c:pt idx="0">
                  <c:v>0.49987729460035396</c:v>
                </c:pt>
                <c:pt idx="1">
                  <c:v>0.37862035534262151</c:v>
                </c:pt>
                <c:pt idx="2">
                  <c:v>0.33229598742582123</c:v>
                </c:pt>
                <c:pt idx="3">
                  <c:v>0.32246247833632219</c:v>
                </c:pt>
                <c:pt idx="4">
                  <c:v>0.32001776635046164</c:v>
                </c:pt>
                <c:pt idx="5">
                  <c:v>0.235019010449765</c:v>
                </c:pt>
                <c:pt idx="6">
                  <c:v>0.23482293516613439</c:v>
                </c:pt>
                <c:pt idx="7">
                  <c:v>0.18796235868333983</c:v>
                </c:pt>
                <c:pt idx="8">
                  <c:v>0.16622135995324455</c:v>
                </c:pt>
              </c:numCache>
            </c:numRef>
          </c:val>
          <c:extLst>
            <c:ext xmlns:c16="http://schemas.microsoft.com/office/drawing/2014/chart" uri="{C3380CC4-5D6E-409C-BE32-E72D297353CC}">
              <c16:uniqueId val="{00000002-988A-4E37-83A4-24B068371BEB}"/>
            </c:ext>
          </c:extLst>
        </c:ser>
        <c:dLbls>
          <c:showLegendKey val="0"/>
          <c:showVal val="0"/>
          <c:showCatName val="0"/>
          <c:showSerName val="0"/>
          <c:showPercent val="0"/>
          <c:showBubbleSize val="0"/>
        </c:dLbls>
        <c:gapWidth val="60"/>
        <c:overlap val="100"/>
        <c:axId val="471122848"/>
        <c:axId val="471123176"/>
      </c:barChart>
      <c:catAx>
        <c:axId val="4711228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1123176"/>
        <c:crosses val="autoZero"/>
        <c:auto val="1"/>
        <c:lblAlgn val="ctr"/>
        <c:lblOffset val="100"/>
        <c:noMultiLvlLbl val="0"/>
      </c:catAx>
      <c:valAx>
        <c:axId val="471123176"/>
        <c:scaling>
          <c:orientation val="minMax"/>
        </c:scaling>
        <c:delete val="1"/>
        <c:axPos val="t"/>
        <c:numFmt formatCode="###0%" sourceLinked="1"/>
        <c:majorTickMark val="none"/>
        <c:minorTickMark val="none"/>
        <c:tickLblPos val="nextTo"/>
        <c:crossAx val="471122848"/>
        <c:crosses val="autoZero"/>
        <c:crossBetween val="between"/>
      </c:valAx>
      <c:spPr>
        <a:noFill/>
        <a:ln>
          <a:noFill/>
        </a:ln>
        <a:effectLst/>
      </c:spPr>
    </c:plotArea>
    <c:legend>
      <c:legendPos val="r"/>
      <c:layout>
        <c:manualLayout>
          <c:xMode val="edge"/>
          <c:yMode val="edge"/>
          <c:x val="0.65838294385601071"/>
          <c:y val="0.78129954324598183"/>
          <c:w val="0.18487805132611898"/>
          <c:h val="9.97076771653543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3117643047691"/>
          <c:y val="4.364323885941504E-2"/>
          <c:w val="0.46155679330377847"/>
          <c:h val="0.80624526313092915"/>
        </c:manualLayout>
      </c:layout>
      <c:barChart>
        <c:barDir val="bar"/>
        <c:grouping val="percentStacked"/>
        <c:varyColors val="0"/>
        <c:ser>
          <c:idx val="0"/>
          <c:order val="0"/>
          <c:tx>
            <c:strRef>
              <c:f>Sheet1!$B$1</c:f>
              <c:strCache>
                <c:ptCount val="1"/>
                <c:pt idx="0">
                  <c:v>Have not done, and do not want to do it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Given donation to people or groups who are in need</c:v>
                </c:pt>
                <c:pt idx="1">
                  <c:v>Attended a meeting in local community to discuss community issues</c:v>
                </c:pt>
                <c:pt idx="2">
                  <c:v>Given donation / membership fee to support org. that solves social / political issues</c:v>
                </c:pt>
                <c:pt idx="3">
                  <c:v>Participated in an organised effort to solve issues in your community</c:v>
                </c:pt>
                <c:pt idx="4">
                  <c:v>Contacted a local leader to discuss community issues</c:v>
                </c:pt>
                <c:pt idx="5">
                  <c:v>Attended meeting with local governors / members of govt to discuss community issues</c:v>
                </c:pt>
              </c:strCache>
            </c:strRef>
          </c:cat>
          <c:val>
            <c:numRef>
              <c:f>Sheet1!$B$2:$B$7</c:f>
              <c:numCache>
                <c:formatCode>0%</c:formatCode>
                <c:ptCount val="6"/>
                <c:pt idx="0">
                  <c:v>0.31</c:v>
                </c:pt>
                <c:pt idx="1">
                  <c:v>0.37</c:v>
                </c:pt>
                <c:pt idx="2">
                  <c:v>0.49</c:v>
                </c:pt>
                <c:pt idx="3">
                  <c:v>0.47</c:v>
                </c:pt>
                <c:pt idx="4">
                  <c:v>0.5</c:v>
                </c:pt>
                <c:pt idx="5">
                  <c:v>0.52</c:v>
                </c:pt>
              </c:numCache>
            </c:numRef>
          </c:val>
          <c:extLst>
            <c:ext xmlns:c16="http://schemas.microsoft.com/office/drawing/2014/chart" uri="{C3380CC4-5D6E-409C-BE32-E72D297353CC}">
              <c16:uniqueId val="{00000000-ADE7-45E4-B271-AA40BDFEFC45}"/>
            </c:ext>
          </c:extLst>
        </c:ser>
        <c:ser>
          <c:idx val="1"/>
          <c:order val="1"/>
          <c:tx>
            <c:strRef>
              <c:f>Sheet1!$C$1</c:f>
              <c:strCache>
                <c:ptCount val="1"/>
                <c:pt idx="0">
                  <c:v>Have not done, but want to do it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Given donation to people or groups who are in need</c:v>
                </c:pt>
                <c:pt idx="1">
                  <c:v>Attended a meeting in local community to discuss community issues</c:v>
                </c:pt>
                <c:pt idx="2">
                  <c:v>Given donation / membership fee to support org. that solves social / political issues</c:v>
                </c:pt>
                <c:pt idx="3">
                  <c:v>Participated in an organised effort to solve issues in your community</c:v>
                </c:pt>
                <c:pt idx="4">
                  <c:v>Contacted a local leader to discuss community issues</c:v>
                </c:pt>
                <c:pt idx="5">
                  <c:v>Attended meeting with local governors / members of govt to discuss community issues</c:v>
                </c:pt>
              </c:strCache>
            </c:strRef>
          </c:cat>
          <c:val>
            <c:numRef>
              <c:f>Sheet1!$C$2:$C$7</c:f>
              <c:numCache>
                <c:formatCode>0%</c:formatCode>
                <c:ptCount val="6"/>
                <c:pt idx="0">
                  <c:v>0.22</c:v>
                </c:pt>
                <c:pt idx="1">
                  <c:v>0.27</c:v>
                </c:pt>
                <c:pt idx="2">
                  <c:v>0.21</c:v>
                </c:pt>
                <c:pt idx="3">
                  <c:v>0.26</c:v>
                </c:pt>
                <c:pt idx="4">
                  <c:v>0.23</c:v>
                </c:pt>
                <c:pt idx="5">
                  <c:v>0.27</c:v>
                </c:pt>
              </c:numCache>
            </c:numRef>
          </c:val>
          <c:extLst>
            <c:ext xmlns:c16="http://schemas.microsoft.com/office/drawing/2014/chart" uri="{C3380CC4-5D6E-409C-BE32-E72D297353CC}">
              <c16:uniqueId val="{00000001-ADE7-45E4-B271-AA40BDFEFC45}"/>
            </c:ext>
          </c:extLst>
        </c:ser>
        <c:ser>
          <c:idx val="2"/>
          <c:order val="2"/>
          <c:tx>
            <c:strRef>
              <c:f>Sheet1!$D$1</c:f>
              <c:strCache>
                <c:ptCount val="1"/>
                <c:pt idx="0">
                  <c:v>Have done once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Given donation to people or groups who are in need</c:v>
                </c:pt>
                <c:pt idx="1">
                  <c:v>Attended a meeting in local community to discuss community issues</c:v>
                </c:pt>
                <c:pt idx="2">
                  <c:v>Given donation / membership fee to support org. that solves social / political issues</c:v>
                </c:pt>
                <c:pt idx="3">
                  <c:v>Participated in an organised effort to solve issues in your community</c:v>
                </c:pt>
                <c:pt idx="4">
                  <c:v>Contacted a local leader to discuss community issues</c:v>
                </c:pt>
                <c:pt idx="5">
                  <c:v>Attended meeting with local governors / members of govt to discuss community issues</c:v>
                </c:pt>
              </c:strCache>
            </c:strRef>
          </c:cat>
          <c:val>
            <c:numRef>
              <c:f>Sheet1!$D$2:$D$7</c:f>
              <c:numCache>
                <c:formatCode>0%</c:formatCode>
                <c:ptCount val="6"/>
                <c:pt idx="0">
                  <c:v>0.2</c:v>
                </c:pt>
                <c:pt idx="1">
                  <c:v>0.15</c:v>
                </c:pt>
                <c:pt idx="2">
                  <c:v>0.13</c:v>
                </c:pt>
                <c:pt idx="3">
                  <c:v>0.13</c:v>
                </c:pt>
                <c:pt idx="4">
                  <c:v>0.11</c:v>
                </c:pt>
                <c:pt idx="5">
                  <c:v>0.09</c:v>
                </c:pt>
              </c:numCache>
            </c:numRef>
          </c:val>
          <c:extLst>
            <c:ext xmlns:c16="http://schemas.microsoft.com/office/drawing/2014/chart" uri="{C3380CC4-5D6E-409C-BE32-E72D297353CC}">
              <c16:uniqueId val="{00000002-ADE7-45E4-B271-AA40BDFEFC45}"/>
            </c:ext>
          </c:extLst>
        </c:ser>
        <c:ser>
          <c:idx val="3"/>
          <c:order val="3"/>
          <c:tx>
            <c:strRef>
              <c:f>Sheet1!$E$1</c:f>
              <c:strCache>
                <c:ptCount val="1"/>
                <c:pt idx="0">
                  <c:v>Have done several times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Given donation to people or groups who are in need</c:v>
                </c:pt>
                <c:pt idx="1">
                  <c:v>Attended a meeting in local community to discuss community issues</c:v>
                </c:pt>
                <c:pt idx="2">
                  <c:v>Given donation / membership fee to support org. that solves social / political issues</c:v>
                </c:pt>
                <c:pt idx="3">
                  <c:v>Participated in an organised effort to solve issues in your community</c:v>
                </c:pt>
                <c:pt idx="4">
                  <c:v>Contacted a local leader to discuss community issues</c:v>
                </c:pt>
                <c:pt idx="5">
                  <c:v>Attended meeting with local governors / members of govt to discuss community issues</c:v>
                </c:pt>
              </c:strCache>
            </c:strRef>
          </c:cat>
          <c:val>
            <c:numRef>
              <c:f>Sheet1!$E$2:$E$7</c:f>
              <c:numCache>
                <c:formatCode>0%</c:formatCode>
                <c:ptCount val="6"/>
                <c:pt idx="0">
                  <c:v>0.2</c:v>
                </c:pt>
                <c:pt idx="1">
                  <c:v>0.14000000000000001</c:v>
                </c:pt>
                <c:pt idx="2">
                  <c:v>0.1</c:v>
                </c:pt>
                <c:pt idx="3">
                  <c:v>7.0000000000000007E-2</c:v>
                </c:pt>
                <c:pt idx="4">
                  <c:v>7.0000000000000007E-2</c:v>
                </c:pt>
                <c:pt idx="5">
                  <c:v>0.03</c:v>
                </c:pt>
              </c:numCache>
            </c:numRef>
          </c:val>
          <c:extLst>
            <c:ext xmlns:c16="http://schemas.microsoft.com/office/drawing/2014/chart" uri="{C3380CC4-5D6E-409C-BE32-E72D297353CC}">
              <c16:uniqueId val="{00000003-ADE7-45E4-B271-AA40BDFEFC45}"/>
            </c:ext>
          </c:extLst>
        </c:ser>
        <c:dLbls>
          <c:showLegendKey val="0"/>
          <c:showVal val="0"/>
          <c:showCatName val="0"/>
          <c:showSerName val="0"/>
          <c:showPercent val="0"/>
          <c:showBubbleSize val="0"/>
        </c:dLbls>
        <c:gapWidth val="50"/>
        <c:overlap val="100"/>
        <c:axId val="339185752"/>
        <c:axId val="339186536"/>
      </c:barChart>
      <c:catAx>
        <c:axId val="339185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39186536"/>
        <c:crosses val="autoZero"/>
        <c:auto val="1"/>
        <c:lblAlgn val="ctr"/>
        <c:lblOffset val="100"/>
        <c:noMultiLvlLbl val="0"/>
      </c:catAx>
      <c:valAx>
        <c:axId val="339186536"/>
        <c:scaling>
          <c:orientation val="minMax"/>
        </c:scaling>
        <c:delete val="1"/>
        <c:axPos val="t"/>
        <c:numFmt formatCode="0%" sourceLinked="1"/>
        <c:majorTickMark val="out"/>
        <c:minorTickMark val="none"/>
        <c:tickLblPos val="nextTo"/>
        <c:crossAx val="339185752"/>
        <c:crosses val="autoZero"/>
        <c:crossBetween val="between"/>
      </c:valAx>
      <c:spPr>
        <a:noFill/>
        <a:ln>
          <a:noFill/>
        </a:ln>
        <a:effectLst/>
      </c:spPr>
    </c:plotArea>
    <c:legend>
      <c:legendPos val="b"/>
      <c:layout>
        <c:manualLayout>
          <c:xMode val="edge"/>
          <c:yMode val="edge"/>
          <c:x val="9.1624812567098906E-4"/>
          <c:y val="0.86520583877007062"/>
          <c:w val="0.96077817745803362"/>
          <c:h val="0.125642230410059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93117643047691"/>
          <c:y val="4.364323885941504E-2"/>
          <c:w val="0.46155679330377847"/>
          <c:h val="0.80624526313092915"/>
        </c:manualLayout>
      </c:layout>
      <c:barChart>
        <c:barDir val="bar"/>
        <c:grouping val="percentStacked"/>
        <c:varyColors val="0"/>
        <c:ser>
          <c:idx val="0"/>
          <c:order val="0"/>
          <c:tx>
            <c:strRef>
              <c:f>Sheet1!$B$1</c:f>
              <c:strCache>
                <c:ptCount val="1"/>
                <c:pt idx="0">
                  <c:v>Strongly disagree</c:v>
                </c:pt>
              </c:strCache>
            </c:strRef>
          </c:tx>
          <c:spPr>
            <a:solidFill>
              <a:srgbClr val="00B050"/>
            </a:solidFill>
            <a:ln>
              <a:noFill/>
            </a:ln>
            <a:effectLst/>
          </c:spPr>
          <c:invertIfNegative val="0"/>
          <c:cat>
            <c:strRef>
              <c:f>Sheet1!$A$2:$A$8</c:f>
              <c:strCache>
                <c:ptCount val="7"/>
                <c:pt idx="0">
                  <c:v>I do not have extra time for it</c:v>
                </c:pt>
                <c:pt idx="1">
                  <c:v>I do not have adequate knowledge</c:v>
                </c:pt>
                <c:pt idx="2">
                  <c:v>People around me (friends, family) do not do so</c:v>
                </c:pt>
                <c:pt idx="3">
                  <c:v>I do not have extra money for it</c:v>
                </c:pt>
                <c:pt idx="4">
                  <c:v>My participation will not make much difference</c:v>
                </c:pt>
                <c:pt idx="5">
                  <c:v>It is dangerous and affects my security</c:v>
                </c:pt>
                <c:pt idx="6">
                  <c:v>The issue doesn't interest me</c:v>
                </c:pt>
              </c:strCache>
            </c:strRef>
          </c:cat>
          <c:val>
            <c:numRef>
              <c:f>Sheet1!$B$2:$B$8</c:f>
              <c:numCache>
                <c:formatCode>###0%</c:formatCode>
                <c:ptCount val="7"/>
                <c:pt idx="0">
                  <c:v>3.7832545775941716E-2</c:v>
                </c:pt>
                <c:pt idx="1">
                  <c:v>3.3617049169228877E-2</c:v>
                </c:pt>
                <c:pt idx="2">
                  <c:v>4.1567250932649145E-2</c:v>
                </c:pt>
                <c:pt idx="3">
                  <c:v>3.5742363462569621E-2</c:v>
                </c:pt>
                <c:pt idx="4">
                  <c:v>4.5256365416874306E-2</c:v>
                </c:pt>
                <c:pt idx="5">
                  <c:v>5.5029502380436794E-2</c:v>
                </c:pt>
                <c:pt idx="6">
                  <c:v>4.6497464951586548E-2</c:v>
                </c:pt>
              </c:numCache>
            </c:numRef>
          </c:val>
          <c:extLst>
            <c:ext xmlns:c16="http://schemas.microsoft.com/office/drawing/2014/chart" uri="{C3380CC4-5D6E-409C-BE32-E72D297353CC}">
              <c16:uniqueId val="{00000005-53D4-44C7-AE52-DCC2A136784F}"/>
            </c:ext>
          </c:extLst>
        </c:ser>
        <c:ser>
          <c:idx val="1"/>
          <c:order val="1"/>
          <c:tx>
            <c:strRef>
              <c:f>Sheet1!$C$1</c:f>
              <c:strCache>
                <c:ptCount val="1"/>
                <c:pt idx="0">
                  <c:v>Disagree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adequate knowledge</c:v>
                </c:pt>
                <c:pt idx="2">
                  <c:v>People around me (friends, family) do not do so</c:v>
                </c:pt>
                <c:pt idx="3">
                  <c:v>I do not have extra money for it</c:v>
                </c:pt>
                <c:pt idx="4">
                  <c:v>My participation will not make much difference</c:v>
                </c:pt>
                <c:pt idx="5">
                  <c:v>It is dangerous and affects my security</c:v>
                </c:pt>
                <c:pt idx="6">
                  <c:v>The issue doesn't interest me</c:v>
                </c:pt>
              </c:strCache>
            </c:strRef>
          </c:cat>
          <c:val>
            <c:numRef>
              <c:f>Sheet1!$C$2:$C$8</c:f>
              <c:numCache>
                <c:formatCode>###0%</c:formatCode>
                <c:ptCount val="7"/>
                <c:pt idx="0">
                  <c:v>0.16292154178479726</c:v>
                </c:pt>
                <c:pt idx="1">
                  <c:v>0.18163925576984016</c:v>
                </c:pt>
                <c:pt idx="2">
                  <c:v>0.18611430551124417</c:v>
                </c:pt>
                <c:pt idx="3">
                  <c:v>0.19240391794047271</c:v>
                </c:pt>
                <c:pt idx="4">
                  <c:v>0.20255195229458173</c:v>
                </c:pt>
                <c:pt idx="5">
                  <c:v>0.20219356201665106</c:v>
                </c:pt>
                <c:pt idx="6">
                  <c:v>0.2158453432229363</c:v>
                </c:pt>
              </c:numCache>
            </c:numRef>
          </c:val>
          <c:extLst>
            <c:ext xmlns:c16="http://schemas.microsoft.com/office/drawing/2014/chart" uri="{C3380CC4-5D6E-409C-BE32-E72D297353CC}">
              <c16:uniqueId val="{00000006-53D4-44C7-AE52-DCC2A136784F}"/>
            </c:ext>
          </c:extLst>
        </c:ser>
        <c:ser>
          <c:idx val="2"/>
          <c:order val="2"/>
          <c:tx>
            <c:strRef>
              <c:f>Sheet1!$D$1</c:f>
              <c:strCache>
                <c:ptCount val="1"/>
                <c:pt idx="0">
                  <c:v>Neither agree nor disagree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adequate knowledge</c:v>
                </c:pt>
                <c:pt idx="2">
                  <c:v>People around me (friends, family) do not do so</c:v>
                </c:pt>
                <c:pt idx="3">
                  <c:v>I do not have extra money for it</c:v>
                </c:pt>
                <c:pt idx="4">
                  <c:v>My participation will not make much difference</c:v>
                </c:pt>
                <c:pt idx="5">
                  <c:v>It is dangerous and affects my security</c:v>
                </c:pt>
                <c:pt idx="6">
                  <c:v>The issue doesn't interest me</c:v>
                </c:pt>
              </c:strCache>
            </c:strRef>
          </c:cat>
          <c:val>
            <c:numRef>
              <c:f>Sheet1!$D$2:$D$8</c:f>
              <c:numCache>
                <c:formatCode>###0%</c:formatCode>
                <c:ptCount val="7"/>
                <c:pt idx="0">
                  <c:v>0.22508978933101573</c:v>
                </c:pt>
                <c:pt idx="1">
                  <c:v>0.23965544516678905</c:v>
                </c:pt>
                <c:pt idx="2">
                  <c:v>0.23095130699579142</c:v>
                </c:pt>
                <c:pt idx="3">
                  <c:v>0.2300057067588098</c:v>
                </c:pt>
                <c:pt idx="4">
                  <c:v>0.27562916309646041</c:v>
                </c:pt>
                <c:pt idx="5">
                  <c:v>0.25957837930661337</c:v>
                </c:pt>
                <c:pt idx="6">
                  <c:v>0.27712891127128036</c:v>
                </c:pt>
              </c:numCache>
            </c:numRef>
          </c:val>
          <c:extLst>
            <c:ext xmlns:c16="http://schemas.microsoft.com/office/drawing/2014/chart" uri="{C3380CC4-5D6E-409C-BE32-E72D297353CC}">
              <c16:uniqueId val="{00000007-53D4-44C7-AE52-DCC2A136784F}"/>
            </c:ext>
          </c:extLst>
        </c:ser>
        <c:ser>
          <c:idx val="3"/>
          <c:order val="3"/>
          <c:tx>
            <c:strRef>
              <c:f>Sheet1!$E$1</c:f>
              <c:strCache>
                <c:ptCount val="1"/>
                <c:pt idx="0">
                  <c:v>Agree</c:v>
                </c:pt>
              </c:strCache>
            </c:strRef>
          </c:tx>
          <c:spPr>
            <a:solidFill>
              <a:srgbClr val="F893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adequate knowledge</c:v>
                </c:pt>
                <c:pt idx="2">
                  <c:v>People around me (friends, family) do not do so</c:v>
                </c:pt>
                <c:pt idx="3">
                  <c:v>I do not have extra money for it</c:v>
                </c:pt>
                <c:pt idx="4">
                  <c:v>My participation will not make much difference</c:v>
                </c:pt>
                <c:pt idx="5">
                  <c:v>It is dangerous and affects my security</c:v>
                </c:pt>
                <c:pt idx="6">
                  <c:v>The issue doesn't interest me</c:v>
                </c:pt>
              </c:strCache>
            </c:strRef>
          </c:cat>
          <c:val>
            <c:numRef>
              <c:f>Sheet1!$E$2:$E$8</c:f>
              <c:numCache>
                <c:formatCode>###0%</c:formatCode>
                <c:ptCount val="7"/>
                <c:pt idx="0">
                  <c:v>0.42236367872634423</c:v>
                </c:pt>
                <c:pt idx="1">
                  <c:v>0.42681567092596412</c:v>
                </c:pt>
                <c:pt idx="2">
                  <c:v>0.42569539545674961</c:v>
                </c:pt>
                <c:pt idx="3">
                  <c:v>0.38496842849319285</c:v>
                </c:pt>
                <c:pt idx="4">
                  <c:v>0.37295836366357421</c:v>
                </c:pt>
                <c:pt idx="5">
                  <c:v>0.3403068942602116</c:v>
                </c:pt>
                <c:pt idx="6">
                  <c:v>0.35276745575138024</c:v>
                </c:pt>
              </c:numCache>
            </c:numRef>
          </c:val>
          <c:extLst>
            <c:ext xmlns:c16="http://schemas.microsoft.com/office/drawing/2014/chart" uri="{C3380CC4-5D6E-409C-BE32-E72D297353CC}">
              <c16:uniqueId val="{00000008-53D4-44C7-AE52-DCC2A136784F}"/>
            </c:ext>
          </c:extLst>
        </c:ser>
        <c:ser>
          <c:idx val="4"/>
          <c:order val="4"/>
          <c:tx>
            <c:strRef>
              <c:f>Sheet1!$F$1</c:f>
              <c:strCache>
                <c:ptCount val="1"/>
                <c:pt idx="0">
                  <c:v>Strongly 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do not have extra time for it</c:v>
                </c:pt>
                <c:pt idx="1">
                  <c:v>I do not have adequate knowledge</c:v>
                </c:pt>
                <c:pt idx="2">
                  <c:v>People around me (friends, family) do not do so</c:v>
                </c:pt>
                <c:pt idx="3">
                  <c:v>I do not have extra money for it</c:v>
                </c:pt>
                <c:pt idx="4">
                  <c:v>My participation will not make much difference</c:v>
                </c:pt>
                <c:pt idx="5">
                  <c:v>It is dangerous and affects my security</c:v>
                </c:pt>
                <c:pt idx="6">
                  <c:v>The issue doesn't interest me</c:v>
                </c:pt>
              </c:strCache>
            </c:strRef>
          </c:cat>
          <c:val>
            <c:numRef>
              <c:f>Sheet1!$F$2:$F$8</c:f>
              <c:numCache>
                <c:formatCode>###0%</c:formatCode>
                <c:ptCount val="7"/>
                <c:pt idx="0">
                  <c:v>0.11561263490123705</c:v>
                </c:pt>
                <c:pt idx="1">
                  <c:v>7.7990922785667188E-2</c:v>
                </c:pt>
                <c:pt idx="2">
                  <c:v>7.4976103712938016E-2</c:v>
                </c:pt>
                <c:pt idx="3">
                  <c:v>0.10992025744591455</c:v>
                </c:pt>
                <c:pt idx="4">
                  <c:v>7.2617239217803053E-2</c:v>
                </c:pt>
                <c:pt idx="5">
                  <c:v>9.7223337829994316E-2</c:v>
                </c:pt>
                <c:pt idx="6">
                  <c:v>6.8614458233376488E-2</c:v>
                </c:pt>
              </c:numCache>
            </c:numRef>
          </c:val>
          <c:extLst>
            <c:ext xmlns:c16="http://schemas.microsoft.com/office/drawing/2014/chart" uri="{C3380CC4-5D6E-409C-BE32-E72D297353CC}">
              <c16:uniqueId val="{00000009-53D4-44C7-AE52-DCC2A136784F}"/>
            </c:ext>
          </c:extLst>
        </c:ser>
        <c:dLbls>
          <c:showLegendKey val="0"/>
          <c:showVal val="0"/>
          <c:showCatName val="0"/>
          <c:showSerName val="0"/>
          <c:showPercent val="0"/>
          <c:showBubbleSize val="0"/>
        </c:dLbls>
        <c:gapWidth val="50"/>
        <c:overlap val="100"/>
        <c:axId val="339185752"/>
        <c:axId val="339186536"/>
      </c:barChart>
      <c:catAx>
        <c:axId val="3391857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186536"/>
        <c:crosses val="autoZero"/>
        <c:auto val="1"/>
        <c:lblAlgn val="ctr"/>
        <c:lblOffset val="100"/>
        <c:noMultiLvlLbl val="0"/>
      </c:catAx>
      <c:valAx>
        <c:axId val="339186536"/>
        <c:scaling>
          <c:orientation val="minMax"/>
        </c:scaling>
        <c:delete val="1"/>
        <c:axPos val="t"/>
        <c:numFmt formatCode="0%" sourceLinked="1"/>
        <c:majorTickMark val="out"/>
        <c:minorTickMark val="none"/>
        <c:tickLblPos val="nextTo"/>
        <c:crossAx val="339185752"/>
        <c:crosses val="autoZero"/>
        <c:crossBetween val="between"/>
      </c:valAx>
      <c:spPr>
        <a:noFill/>
        <a:ln>
          <a:noFill/>
        </a:ln>
        <a:effectLst/>
      </c:spPr>
    </c:plotArea>
    <c:legend>
      <c:legendPos val="b"/>
      <c:layout>
        <c:manualLayout>
          <c:xMode val="edge"/>
          <c:yMode val="edge"/>
          <c:x val="9.1624812567098906E-4"/>
          <c:y val="0.86520583877007062"/>
          <c:w val="0.97501014864153568"/>
          <c:h val="6.084529799553508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45"/>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220678928699193"/>
          <c:y val="0.1410681244270473"/>
          <c:w val="0.76630894639216784"/>
          <c:h val="0.76786178271946548"/>
        </c:manualLayout>
      </c:layout>
      <c:pie3DChart>
        <c:varyColors val="1"/>
        <c:ser>
          <c:idx val="0"/>
          <c:order val="0"/>
          <c:tx>
            <c:strRef>
              <c:f>Sheet1!$B$1</c:f>
              <c:strCache>
                <c:ptCount val="1"/>
                <c:pt idx="0">
                  <c:v>Column2</c:v>
                </c:pt>
              </c:strCache>
            </c:strRef>
          </c:tx>
          <c:dPt>
            <c:idx val="0"/>
            <c:bubble3D val="0"/>
            <c:explosion val="5"/>
            <c:spPr>
              <a:solidFill>
                <a:schemeClr val="bg2">
                  <a:lumMod val="2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FBB7-4F2E-8E3C-5A9D1CE30D5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748-406B-81B3-D18E69A0627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748-406B-81B3-D18E69A06279}"/>
              </c:ext>
            </c:extLst>
          </c:dPt>
          <c:dLbls>
            <c:dLbl>
              <c:idx val="0"/>
              <c:layout>
                <c:manualLayout>
                  <c:x val="0.31158122479207473"/>
                  <c:y val="-6.7997885347595988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B7-4F2E-8E3C-5A9D1CE30D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Don t know</c:v>
                </c:pt>
                <c:pt idx="2">
                  <c:v>Yes</c:v>
                </c:pt>
              </c:strCache>
            </c:strRef>
          </c:cat>
          <c:val>
            <c:numRef>
              <c:f>Sheet1!$B$2:$B$4</c:f>
              <c:numCache>
                <c:formatCode>0%</c:formatCode>
                <c:ptCount val="3"/>
                <c:pt idx="0">
                  <c:v>0.66015947692812371</c:v>
                </c:pt>
                <c:pt idx="1">
                  <c:v>6.4162659307132497E-2</c:v>
                </c:pt>
                <c:pt idx="2">
                  <c:v>0.27</c:v>
                </c:pt>
              </c:numCache>
            </c:numRef>
          </c:val>
          <c:extLst>
            <c:ext xmlns:c16="http://schemas.microsoft.com/office/drawing/2014/chart" uri="{C3380CC4-5D6E-409C-BE32-E72D297353CC}">
              <c16:uniqueId val="{00000000-FBB7-4F2E-8E3C-5A9D1CE30D58}"/>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3399076724523057"/>
          <c:y val="0.78809889374434072"/>
          <c:w val="0.73201846550953886"/>
          <c:h val="0.1119050431085390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2">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Family</c:v>
                </c:pt>
                <c:pt idx="1">
                  <c:v>Neighbours</c:v>
                </c:pt>
                <c:pt idx="2">
                  <c:v>Friends</c:v>
                </c:pt>
                <c:pt idx="3">
                  <c:v>Colleagues</c:v>
                </c:pt>
              </c:strCache>
            </c:strRef>
          </c:cat>
          <c:val>
            <c:numRef>
              <c:f>Sheet1!$B$2:$B$5</c:f>
              <c:numCache>
                <c:formatCode>0%</c:formatCode>
                <c:ptCount val="4"/>
                <c:pt idx="0">
                  <c:v>0.76</c:v>
                </c:pt>
                <c:pt idx="1">
                  <c:v>0.62051146434745141</c:v>
                </c:pt>
                <c:pt idx="2">
                  <c:v>0.36166072508760666</c:v>
                </c:pt>
                <c:pt idx="3">
                  <c:v>0.31675021420713417</c:v>
                </c:pt>
              </c:numCache>
            </c:numRef>
          </c:val>
          <c:extLst>
            <c:ext xmlns:c16="http://schemas.microsoft.com/office/drawing/2014/chart" uri="{C3380CC4-5D6E-409C-BE32-E72D297353CC}">
              <c16:uniqueId val="{00000000-15D2-4F64-A963-172027DBD479}"/>
            </c:ext>
          </c:extLst>
        </c:ser>
        <c:dLbls>
          <c:dLblPos val="inEnd"/>
          <c:showLegendKey val="0"/>
          <c:showVal val="1"/>
          <c:showCatName val="0"/>
          <c:showSerName val="0"/>
          <c:showPercent val="0"/>
          <c:showBubbleSize val="0"/>
        </c:dLbls>
        <c:gapWidth val="41"/>
        <c:axId val="634256296"/>
        <c:axId val="634245320"/>
      </c:barChart>
      <c:catAx>
        <c:axId val="63425629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effectLst/>
                <a:latin typeface="+mn-lt"/>
                <a:ea typeface="+mn-ea"/>
                <a:cs typeface="+mn-cs"/>
              </a:defRPr>
            </a:pPr>
            <a:endParaRPr lang="en-US"/>
          </a:p>
        </c:txPr>
        <c:crossAx val="634245320"/>
        <c:crosses val="autoZero"/>
        <c:auto val="1"/>
        <c:lblAlgn val="ctr"/>
        <c:lblOffset val="100"/>
        <c:noMultiLvlLbl val="0"/>
      </c:catAx>
      <c:valAx>
        <c:axId val="634245320"/>
        <c:scaling>
          <c:orientation val="minMax"/>
        </c:scaling>
        <c:delete val="1"/>
        <c:axPos val="r"/>
        <c:numFmt formatCode="0%" sourceLinked="1"/>
        <c:majorTickMark val="none"/>
        <c:minorTickMark val="none"/>
        <c:tickLblPos val="nextTo"/>
        <c:crossAx val="634256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25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220674494436558"/>
          <c:y val="6.3234844086498168E-2"/>
          <c:w val="0.76630894639216784"/>
          <c:h val="0.76786178271946548"/>
        </c:manualLayout>
      </c:layout>
      <c:pie3DChart>
        <c:varyColors val="1"/>
        <c:ser>
          <c:idx val="0"/>
          <c:order val="0"/>
          <c:tx>
            <c:strRef>
              <c:f>Sheet1!$B$1</c:f>
              <c:strCache>
                <c:ptCount val="1"/>
                <c:pt idx="0">
                  <c:v>Column3</c:v>
                </c:pt>
              </c:strCache>
            </c:strRef>
          </c:tx>
          <c:dPt>
            <c:idx val="0"/>
            <c:bubble3D val="0"/>
            <c:explosion val="5"/>
            <c:spPr>
              <a:solidFill>
                <a:schemeClr val="bg2">
                  <a:lumMod val="2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3064-47E8-87E9-6AE6F6CE66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064-47E8-87E9-6AE6F6CE66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064-47E8-87E9-6AE6F6CE6681}"/>
              </c:ext>
            </c:extLst>
          </c:dPt>
          <c:dLbls>
            <c:dLbl>
              <c:idx val="0"/>
              <c:layout>
                <c:manualLayout>
                  <c:x val="0.14787355720629625"/>
                  <c:y val="-7.4426324605135541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64-47E8-87E9-6AE6F6CE6681}"/>
                </c:ext>
              </c:extLst>
            </c:dLbl>
            <c:dLbl>
              <c:idx val="1"/>
              <c:layout>
                <c:manualLayout>
                  <c:x val="9.349112896674009E-3"/>
                  <c:y val="-3.5905134618425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64-47E8-87E9-6AE6F6CE6681}"/>
                </c:ext>
              </c:extLst>
            </c:dLbl>
            <c:dLbl>
              <c:idx val="2"/>
              <c:layout>
                <c:manualLayout>
                  <c:x val="-0.25531790420162154"/>
                  <c:y val="-5.0627506850747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64-47E8-87E9-6AE6F6CE668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No</c:v>
                </c:pt>
                <c:pt idx="1">
                  <c:v>Couldn't due to age limit</c:v>
                </c:pt>
                <c:pt idx="2">
                  <c:v>Yes</c:v>
                </c:pt>
              </c:strCache>
            </c:strRef>
          </c:cat>
          <c:val>
            <c:numRef>
              <c:f>Sheet1!$B$2:$B$4</c:f>
              <c:numCache>
                <c:formatCode>###0%</c:formatCode>
                <c:ptCount val="3"/>
                <c:pt idx="0">
                  <c:v>0.10627166723052078</c:v>
                </c:pt>
                <c:pt idx="1">
                  <c:v>3.2871004072248897E-2</c:v>
                </c:pt>
                <c:pt idx="2">
                  <c:v>0.85863815157018675</c:v>
                </c:pt>
              </c:numCache>
            </c:numRef>
          </c:val>
          <c:extLst>
            <c:ext xmlns:c16="http://schemas.microsoft.com/office/drawing/2014/chart" uri="{C3380CC4-5D6E-409C-BE32-E72D297353CC}">
              <c16:uniqueId val="{00000006-3064-47E8-87E9-6AE6F6CE6681}"/>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1.2520402893589072E-2"/>
          <c:y val="0.64077436140698896"/>
          <c:w val="0.90013619189224425"/>
          <c:h val="0.2015233235943147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2">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Sumatra</c:v>
                </c:pt>
                <c:pt idx="1">
                  <c:v>Jawa &amp; Bali Nusra</c:v>
                </c:pt>
                <c:pt idx="2">
                  <c:v>Kalimantan</c:v>
                </c:pt>
              </c:strCache>
            </c:strRef>
          </c:cat>
          <c:val>
            <c:numRef>
              <c:f>Sheet1!$B$2:$B$4</c:f>
              <c:numCache>
                <c:formatCode>###0%</c:formatCode>
                <c:ptCount val="3"/>
                <c:pt idx="0">
                  <c:v>0.86538698225649913</c:v>
                </c:pt>
                <c:pt idx="1">
                  <c:v>0.87271145631197522</c:v>
                </c:pt>
                <c:pt idx="2">
                  <c:v>0.7920951438006254</c:v>
                </c:pt>
              </c:numCache>
            </c:numRef>
          </c:val>
          <c:extLst>
            <c:ext xmlns:c16="http://schemas.microsoft.com/office/drawing/2014/chart" uri="{C3380CC4-5D6E-409C-BE32-E72D297353CC}">
              <c16:uniqueId val="{00000000-2020-4E60-A96C-2416E38B5D5E}"/>
            </c:ext>
          </c:extLst>
        </c:ser>
        <c:dLbls>
          <c:dLblPos val="inEnd"/>
          <c:showLegendKey val="0"/>
          <c:showVal val="1"/>
          <c:showCatName val="0"/>
          <c:showSerName val="0"/>
          <c:showPercent val="0"/>
          <c:showBubbleSize val="0"/>
        </c:dLbls>
        <c:gapWidth val="96"/>
        <c:overlap val="38"/>
        <c:axId val="634256296"/>
        <c:axId val="634245320"/>
      </c:barChart>
      <c:catAx>
        <c:axId val="634256296"/>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effectLst/>
                <a:latin typeface="+mn-lt"/>
                <a:ea typeface="+mn-ea"/>
                <a:cs typeface="+mn-cs"/>
              </a:defRPr>
            </a:pPr>
            <a:endParaRPr lang="en-US"/>
          </a:p>
        </c:txPr>
        <c:crossAx val="634245320"/>
        <c:crosses val="autoZero"/>
        <c:auto val="1"/>
        <c:lblAlgn val="ctr"/>
        <c:lblOffset val="100"/>
        <c:noMultiLvlLbl val="0"/>
      </c:catAx>
      <c:valAx>
        <c:axId val="634245320"/>
        <c:scaling>
          <c:orientation val="minMax"/>
          <c:max val="1"/>
          <c:min val="0.5"/>
        </c:scaling>
        <c:delete val="1"/>
        <c:axPos val="r"/>
        <c:numFmt formatCode="###0%" sourceLinked="1"/>
        <c:majorTickMark val="out"/>
        <c:minorTickMark val="none"/>
        <c:tickLblPos val="nextTo"/>
        <c:crossAx val="634256296"/>
        <c:crosses val="autoZero"/>
        <c:crossBetween val="between"/>
        <c:majorUnit val="0.1"/>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374465570038798E-3"/>
          <c:y val="0"/>
          <c:w val="0.96711580284120491"/>
          <c:h val="1"/>
        </c:manualLayout>
      </c:layout>
      <c:barChart>
        <c:barDir val="bar"/>
        <c:grouping val="clustered"/>
        <c:varyColors val="0"/>
        <c:ser>
          <c:idx val="0"/>
          <c:order val="0"/>
          <c:tx>
            <c:strRef>
              <c:f>Sheet1!$B$1</c:f>
              <c:strCache>
                <c:ptCount val="1"/>
                <c:pt idx="0">
                  <c:v>Total Sample</c:v>
                </c:pt>
              </c:strCache>
            </c:strRef>
          </c:tx>
          <c:spPr>
            <a:solidFill>
              <a:schemeClr val="accent2">
                <a:lumMod val="75000"/>
              </a:schemeClr>
            </a:solidFill>
            <a:ln>
              <a:noFill/>
            </a:ln>
            <a:effectLst/>
          </c:spPr>
          <c:invertIfNegative val="0"/>
          <c:dLbls>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Over population</c:v>
                </c:pt>
                <c:pt idx="1">
                  <c:v>Deforestation</c:v>
                </c:pt>
                <c:pt idx="2">
                  <c:v>Lack of clean water</c:v>
                </c:pt>
                <c:pt idx="3">
                  <c:v>Bad sanitation</c:v>
                </c:pt>
                <c:pt idx="4">
                  <c:v>Land scarcity</c:v>
                </c:pt>
                <c:pt idx="5">
                  <c:v>Bad transportation and roads</c:v>
                </c:pt>
                <c:pt idx="6">
                  <c:v>Rising sea level</c:v>
                </c:pt>
                <c:pt idx="7">
                  <c:v>Natural disasters</c:v>
                </c:pt>
                <c:pt idx="8">
                  <c:v>More and more trash</c:v>
                </c:pt>
                <c:pt idx="9">
                  <c:v>Pollution</c:v>
                </c:pt>
              </c:strCache>
            </c:strRef>
          </c:cat>
          <c:val>
            <c:numRef>
              <c:f>Sheet1!$B$2:$B$11</c:f>
              <c:numCache>
                <c:formatCode>###0%</c:formatCode>
                <c:ptCount val="10"/>
                <c:pt idx="0">
                  <c:v>0.41747213927656901</c:v>
                </c:pt>
                <c:pt idx="1">
                  <c:v>0.300285124744474</c:v>
                </c:pt>
                <c:pt idx="2">
                  <c:v>0.245349874099584</c:v>
                </c:pt>
                <c:pt idx="3">
                  <c:v>0.24345725297572299</c:v>
                </c:pt>
                <c:pt idx="4">
                  <c:v>0.23647084833880899</c:v>
                </c:pt>
                <c:pt idx="5">
                  <c:v>0.23382552520748201</c:v>
                </c:pt>
                <c:pt idx="6">
                  <c:v>0.121564722431432</c:v>
                </c:pt>
                <c:pt idx="7">
                  <c:v>8.4363220206355699E-2</c:v>
                </c:pt>
                <c:pt idx="8">
                  <c:v>3.9231606866375508E-2</c:v>
                </c:pt>
                <c:pt idx="9">
                  <c:v>1.0926356867258293E-2</c:v>
                </c:pt>
              </c:numCache>
            </c:numRef>
          </c:val>
          <c:extLst>
            <c:ext xmlns:c16="http://schemas.microsoft.com/office/drawing/2014/chart" uri="{C3380CC4-5D6E-409C-BE32-E72D297353CC}">
              <c16:uniqueId val="{00000000-AC88-44CF-84A1-14B0F9FA510B}"/>
            </c:ext>
          </c:extLst>
        </c:ser>
        <c:dLbls>
          <c:showLegendKey val="0"/>
          <c:showVal val="0"/>
          <c:showCatName val="0"/>
          <c:showSerName val="0"/>
          <c:showPercent val="0"/>
          <c:showBubbleSize val="0"/>
        </c:dLbls>
        <c:gapWidth val="50"/>
        <c:axId val="419624920"/>
        <c:axId val="419628056"/>
      </c:barChart>
      <c:catAx>
        <c:axId val="419624920"/>
        <c:scaling>
          <c:orientation val="maxMin"/>
        </c:scaling>
        <c:delete val="1"/>
        <c:axPos val="l"/>
        <c:numFmt formatCode="General" sourceLinked="1"/>
        <c:majorTickMark val="out"/>
        <c:minorTickMark val="none"/>
        <c:tickLblPos val="nextTo"/>
        <c:crossAx val="419628056"/>
        <c:crosses val="autoZero"/>
        <c:auto val="1"/>
        <c:lblAlgn val="ctr"/>
        <c:lblOffset val="100"/>
        <c:noMultiLvlLbl val="0"/>
      </c:catAx>
      <c:valAx>
        <c:axId val="419628056"/>
        <c:scaling>
          <c:orientation val="minMax"/>
          <c:max val="0.70000000000000007"/>
        </c:scaling>
        <c:delete val="1"/>
        <c:axPos val="t"/>
        <c:numFmt formatCode="###0%" sourceLinked="1"/>
        <c:majorTickMark val="out"/>
        <c:minorTickMark val="none"/>
        <c:tickLblPos val="none"/>
        <c:crossAx val="419624920"/>
        <c:crosses val="autoZero"/>
        <c:crossBetween val="between"/>
        <c:majorUnit val="0.1"/>
        <c:minorUnit val="1.0000000000000002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56815-03B4-469F-87FD-95475F7412E4}" type="doc">
      <dgm:prSet loTypeId="urn:microsoft.com/office/officeart/2005/8/layout/arrow3" loCatId="relationship" qsTypeId="urn:microsoft.com/office/officeart/2005/8/quickstyle/simple1" qsCatId="simple" csTypeId="urn:microsoft.com/office/officeart/2005/8/colors/accent0_2" csCatId="mainScheme" phldr="1"/>
      <dgm:spPr/>
      <dgm:t>
        <a:bodyPr/>
        <a:lstStyle/>
        <a:p>
          <a:endParaRPr lang="en-GB"/>
        </a:p>
      </dgm:t>
    </dgm:pt>
    <dgm:pt modelId="{BF0BDA89-692D-4D20-B33B-AE8DB69DE903}">
      <dgm:prSet phldrT="[Text]" custT="1"/>
      <dgm:spPr/>
      <dgm:t>
        <a:bodyPr/>
        <a:lstStyle/>
        <a:p>
          <a:r>
            <a:rPr lang="en-GB" sz="1000" dirty="0">
              <a:solidFill>
                <a:srgbClr val="595959"/>
              </a:solidFill>
            </a:rPr>
            <a:t>Not very / at all aware</a:t>
          </a:r>
        </a:p>
      </dgm:t>
    </dgm:pt>
    <dgm:pt modelId="{1BE0901F-2D3C-4250-B6B4-28134CD20B7A}" type="parTrans" cxnId="{20704025-FD7E-4B82-87B9-7C16D83DD5FE}">
      <dgm:prSet/>
      <dgm:spPr/>
      <dgm:t>
        <a:bodyPr/>
        <a:lstStyle/>
        <a:p>
          <a:endParaRPr lang="en-GB">
            <a:solidFill>
              <a:srgbClr val="595959"/>
            </a:solidFill>
          </a:endParaRPr>
        </a:p>
      </dgm:t>
    </dgm:pt>
    <dgm:pt modelId="{844C776B-C1FA-4835-BBFA-723B5DD3BEBA}" type="sibTrans" cxnId="{20704025-FD7E-4B82-87B9-7C16D83DD5FE}">
      <dgm:prSet/>
      <dgm:spPr/>
      <dgm:t>
        <a:bodyPr/>
        <a:lstStyle/>
        <a:p>
          <a:endParaRPr lang="en-GB">
            <a:solidFill>
              <a:srgbClr val="595959"/>
            </a:solidFill>
          </a:endParaRPr>
        </a:p>
      </dgm:t>
    </dgm:pt>
    <dgm:pt modelId="{5694EBB6-94F4-4B56-A92A-3BC595628A73}">
      <dgm:prSet phldrT="[Text]" custT="1"/>
      <dgm:spPr/>
      <dgm:t>
        <a:bodyPr/>
        <a:lstStyle/>
        <a:p>
          <a:r>
            <a:rPr lang="en-GB" sz="1000" dirty="0">
              <a:solidFill>
                <a:srgbClr val="595959"/>
              </a:solidFill>
            </a:rPr>
            <a:t>Very / quite aware</a:t>
          </a:r>
        </a:p>
      </dgm:t>
    </dgm:pt>
    <dgm:pt modelId="{CD91B202-37AC-48FF-8955-392332BE240C}" type="parTrans" cxnId="{CD08963F-4ADA-43DE-8FF9-8F3196816E2A}">
      <dgm:prSet/>
      <dgm:spPr/>
      <dgm:t>
        <a:bodyPr/>
        <a:lstStyle/>
        <a:p>
          <a:endParaRPr lang="en-GB">
            <a:solidFill>
              <a:srgbClr val="595959"/>
            </a:solidFill>
          </a:endParaRPr>
        </a:p>
      </dgm:t>
    </dgm:pt>
    <dgm:pt modelId="{28FB0963-A581-4A79-9E80-31DB0BF0B1A0}" type="sibTrans" cxnId="{CD08963F-4ADA-43DE-8FF9-8F3196816E2A}">
      <dgm:prSet/>
      <dgm:spPr/>
      <dgm:t>
        <a:bodyPr/>
        <a:lstStyle/>
        <a:p>
          <a:endParaRPr lang="en-GB">
            <a:solidFill>
              <a:srgbClr val="595959"/>
            </a:solidFill>
          </a:endParaRPr>
        </a:p>
      </dgm:t>
    </dgm:pt>
    <dgm:pt modelId="{E4884210-7674-4C5D-A18E-583D7B04128D}" type="pres">
      <dgm:prSet presAssocID="{73D56815-03B4-469F-87FD-95475F7412E4}" presName="compositeShape" presStyleCnt="0">
        <dgm:presLayoutVars>
          <dgm:chMax val="2"/>
          <dgm:dir/>
          <dgm:resizeHandles val="exact"/>
        </dgm:presLayoutVars>
      </dgm:prSet>
      <dgm:spPr/>
    </dgm:pt>
    <dgm:pt modelId="{56E38FFE-AFED-4B00-B28A-75CDCD99EEAA}" type="pres">
      <dgm:prSet presAssocID="{73D56815-03B4-469F-87FD-95475F7412E4}" presName="divider" presStyleLbl="fgShp" presStyleIdx="0" presStyleCnt="1"/>
      <dgm:spPr/>
    </dgm:pt>
    <dgm:pt modelId="{A56F36C0-1543-4DC1-9391-3C29A48C31E0}" type="pres">
      <dgm:prSet presAssocID="{BF0BDA89-692D-4D20-B33B-AE8DB69DE903}" presName="downArrow" presStyleLbl="node1" presStyleIdx="0" presStyleCnt="2"/>
      <dgm:spPr>
        <a:solidFill>
          <a:srgbClr val="AF2626">
            <a:alpha val="20000"/>
          </a:srgbClr>
        </a:solidFill>
        <a:ln w="12700">
          <a:solidFill>
            <a:srgbClr val="AF2626"/>
          </a:solidFill>
        </a:ln>
      </dgm:spPr>
    </dgm:pt>
    <dgm:pt modelId="{740F310B-EB9B-4144-B055-BE8F7C592932}" type="pres">
      <dgm:prSet presAssocID="{BF0BDA89-692D-4D20-B33B-AE8DB69DE903}" presName="downArrowText" presStyleLbl="revTx" presStyleIdx="0" presStyleCnt="2" custScaleX="122219">
        <dgm:presLayoutVars>
          <dgm:bulletEnabled val="1"/>
        </dgm:presLayoutVars>
      </dgm:prSet>
      <dgm:spPr/>
    </dgm:pt>
    <dgm:pt modelId="{48B1916D-621E-4A1B-B407-D61EF8929A23}" type="pres">
      <dgm:prSet presAssocID="{5694EBB6-94F4-4B56-A92A-3BC595628A73}" presName="upArrow" presStyleLbl="node1" presStyleIdx="1" presStyleCnt="2"/>
      <dgm:spPr>
        <a:solidFill>
          <a:srgbClr val="00B050">
            <a:alpha val="20000"/>
          </a:srgbClr>
        </a:solidFill>
        <a:ln w="12700">
          <a:solidFill>
            <a:srgbClr val="00B050"/>
          </a:solidFill>
        </a:ln>
      </dgm:spPr>
    </dgm:pt>
    <dgm:pt modelId="{94FD7ED7-5BEE-44E3-9EA4-13D88F550898}" type="pres">
      <dgm:prSet presAssocID="{5694EBB6-94F4-4B56-A92A-3BC595628A73}" presName="upArrowText" presStyleLbl="revTx" presStyleIdx="1" presStyleCnt="2" custScaleX="127116">
        <dgm:presLayoutVars>
          <dgm:bulletEnabled val="1"/>
        </dgm:presLayoutVars>
      </dgm:prSet>
      <dgm:spPr/>
    </dgm:pt>
  </dgm:ptLst>
  <dgm:cxnLst>
    <dgm:cxn modelId="{20704025-FD7E-4B82-87B9-7C16D83DD5FE}" srcId="{73D56815-03B4-469F-87FD-95475F7412E4}" destId="{BF0BDA89-692D-4D20-B33B-AE8DB69DE903}" srcOrd="0" destOrd="0" parTransId="{1BE0901F-2D3C-4250-B6B4-28134CD20B7A}" sibTransId="{844C776B-C1FA-4835-BBFA-723B5DD3BEBA}"/>
    <dgm:cxn modelId="{4EC1152C-21C1-48BA-B257-979222F5211A}" type="presOf" srcId="{73D56815-03B4-469F-87FD-95475F7412E4}" destId="{E4884210-7674-4C5D-A18E-583D7B04128D}" srcOrd="0" destOrd="0" presId="urn:microsoft.com/office/officeart/2005/8/layout/arrow3"/>
    <dgm:cxn modelId="{855D0839-BC3C-4F21-8E27-21F5FBE1D4C0}" type="presOf" srcId="{5694EBB6-94F4-4B56-A92A-3BC595628A73}" destId="{94FD7ED7-5BEE-44E3-9EA4-13D88F550898}" srcOrd="0" destOrd="0" presId="urn:microsoft.com/office/officeart/2005/8/layout/arrow3"/>
    <dgm:cxn modelId="{CD08963F-4ADA-43DE-8FF9-8F3196816E2A}" srcId="{73D56815-03B4-469F-87FD-95475F7412E4}" destId="{5694EBB6-94F4-4B56-A92A-3BC595628A73}" srcOrd="1" destOrd="0" parTransId="{CD91B202-37AC-48FF-8955-392332BE240C}" sibTransId="{28FB0963-A581-4A79-9E80-31DB0BF0B1A0}"/>
    <dgm:cxn modelId="{BFDC2AC6-B2FF-4821-B3C4-65BD3453ABF7}" type="presOf" srcId="{BF0BDA89-692D-4D20-B33B-AE8DB69DE903}" destId="{740F310B-EB9B-4144-B055-BE8F7C592932}" srcOrd="0" destOrd="0" presId="urn:microsoft.com/office/officeart/2005/8/layout/arrow3"/>
    <dgm:cxn modelId="{A78D0988-3BA0-4F15-9C2D-B91C4E7949B6}" type="presParOf" srcId="{E4884210-7674-4C5D-A18E-583D7B04128D}" destId="{56E38FFE-AFED-4B00-B28A-75CDCD99EEAA}" srcOrd="0" destOrd="0" presId="urn:microsoft.com/office/officeart/2005/8/layout/arrow3"/>
    <dgm:cxn modelId="{13E5ACA5-E79A-4AE6-B8F1-A6460135F285}" type="presParOf" srcId="{E4884210-7674-4C5D-A18E-583D7B04128D}" destId="{A56F36C0-1543-4DC1-9391-3C29A48C31E0}" srcOrd="1" destOrd="0" presId="urn:microsoft.com/office/officeart/2005/8/layout/arrow3"/>
    <dgm:cxn modelId="{B3EB41BC-CE2D-4000-A910-FC9233FD5816}" type="presParOf" srcId="{E4884210-7674-4C5D-A18E-583D7B04128D}" destId="{740F310B-EB9B-4144-B055-BE8F7C592932}" srcOrd="2" destOrd="0" presId="urn:microsoft.com/office/officeart/2005/8/layout/arrow3"/>
    <dgm:cxn modelId="{82C7C405-38B7-4583-98DA-44959CA759FF}" type="presParOf" srcId="{E4884210-7674-4C5D-A18E-583D7B04128D}" destId="{48B1916D-621E-4A1B-B407-D61EF8929A23}" srcOrd="3" destOrd="0" presId="urn:microsoft.com/office/officeart/2005/8/layout/arrow3"/>
    <dgm:cxn modelId="{0F63F949-0BE4-4AF6-879B-079A85B0C996}" type="presParOf" srcId="{E4884210-7674-4C5D-A18E-583D7B04128D}" destId="{94FD7ED7-5BEE-44E3-9EA4-13D88F550898}"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38FFE-AFED-4B00-B28A-75CDCD99EEAA}">
      <dsp:nvSpPr>
        <dsp:cNvPr id="0" name=""/>
        <dsp:cNvSpPr/>
      </dsp:nvSpPr>
      <dsp:spPr>
        <a:xfrm rot="21300000">
          <a:off x="5843" y="607718"/>
          <a:ext cx="1892540" cy="216724"/>
        </a:xfrm>
        <a:prstGeom prst="mathMinus">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F36C0-1543-4DC1-9391-3C29A48C31E0}">
      <dsp:nvSpPr>
        <dsp:cNvPr id="0" name=""/>
        <dsp:cNvSpPr/>
      </dsp:nvSpPr>
      <dsp:spPr>
        <a:xfrm>
          <a:off x="228507" y="71608"/>
          <a:ext cx="571268" cy="572864"/>
        </a:xfrm>
        <a:prstGeom prst="downArrow">
          <a:avLst/>
        </a:prstGeom>
        <a:solidFill>
          <a:srgbClr val="AF2626">
            <a:alpha val="20000"/>
          </a:srgbClr>
        </a:solidFill>
        <a:ln w="12700" cap="flat" cmpd="sng" algn="ctr">
          <a:solidFill>
            <a:srgbClr val="AF2626"/>
          </a:solidFill>
          <a:prstDash val="solid"/>
        </a:ln>
        <a:effectLst/>
      </dsp:spPr>
      <dsp:style>
        <a:lnRef idx="2">
          <a:scrgbClr r="0" g="0" b="0"/>
        </a:lnRef>
        <a:fillRef idx="1">
          <a:scrgbClr r="0" g="0" b="0"/>
        </a:fillRef>
        <a:effectRef idx="0">
          <a:scrgbClr r="0" g="0" b="0"/>
        </a:effectRef>
        <a:fontRef idx="minor">
          <a:schemeClr val="lt1"/>
        </a:fontRef>
      </dsp:style>
    </dsp:sp>
    <dsp:sp modelId="{740F310B-EB9B-4144-B055-BE8F7C592932}">
      <dsp:nvSpPr>
        <dsp:cNvPr id="0" name=""/>
        <dsp:cNvSpPr/>
      </dsp:nvSpPr>
      <dsp:spPr>
        <a:xfrm>
          <a:off x="941544" y="0"/>
          <a:ext cx="744745" cy="601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595959"/>
              </a:solidFill>
            </a:rPr>
            <a:t>Not very / at all aware</a:t>
          </a:r>
        </a:p>
      </dsp:txBody>
      <dsp:txXfrm>
        <a:off x="941544" y="0"/>
        <a:ext cx="744745" cy="601508"/>
      </dsp:txXfrm>
    </dsp:sp>
    <dsp:sp modelId="{48B1916D-621E-4A1B-B407-D61EF8929A23}">
      <dsp:nvSpPr>
        <dsp:cNvPr id="0" name=""/>
        <dsp:cNvSpPr/>
      </dsp:nvSpPr>
      <dsp:spPr>
        <a:xfrm>
          <a:off x="1104452" y="787689"/>
          <a:ext cx="571268" cy="572864"/>
        </a:xfrm>
        <a:prstGeom prst="upArrow">
          <a:avLst/>
        </a:prstGeom>
        <a:solidFill>
          <a:srgbClr val="00B050">
            <a:alpha val="20000"/>
          </a:srgbClr>
        </a:solidFill>
        <a:ln w="127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94FD7ED7-5BEE-44E3-9EA4-13D88F550898}">
      <dsp:nvSpPr>
        <dsp:cNvPr id="0" name=""/>
        <dsp:cNvSpPr/>
      </dsp:nvSpPr>
      <dsp:spPr>
        <a:xfrm>
          <a:off x="203018" y="830653"/>
          <a:ext cx="774585" cy="601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rgbClr val="595959"/>
              </a:solidFill>
            </a:rPr>
            <a:t>Very / quite aware</a:t>
          </a:r>
        </a:p>
      </dsp:txBody>
      <dsp:txXfrm>
        <a:off x="203018" y="830653"/>
        <a:ext cx="774585" cy="601508"/>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2194E9B-C384-6F41-988A-7164B87D5F9D}" type="datetimeFigureOut">
              <a:rPr lang="en-GB"/>
              <a:pPr>
                <a:defRPr/>
              </a:pPr>
              <a:t>04/03/2021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2A43A49-F14B-B94C-AECB-D72E83366AB7}" type="slidenum">
              <a:rPr lang="en-GB"/>
              <a:pPr>
                <a:defRPr/>
              </a:pPr>
              <a:t>‹#›</a:t>
            </a:fld>
            <a:endParaRPr lang="en-GB"/>
          </a:p>
        </p:txBody>
      </p:sp>
    </p:spTree>
    <p:extLst>
      <p:ext uri="{BB962C8B-B14F-4D97-AF65-F5344CB8AC3E}">
        <p14:creationId xmlns:p14="http://schemas.microsoft.com/office/powerpoint/2010/main" val="4056796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ＭＳ Ｐゴシック" charset="0"/>
        <a:cs typeface="ＭＳ Ｐゴシック" charset="0"/>
      </a:defRPr>
    </a:lvl1pPr>
    <a:lvl2pPr marL="366713" algn="l" rtl="0" eaLnBrk="0" fontAlgn="base" hangingPunct="0">
      <a:spcBef>
        <a:spcPct val="30000"/>
      </a:spcBef>
      <a:spcAft>
        <a:spcPct val="0"/>
      </a:spcAft>
      <a:defRPr sz="1000" kern="1200">
        <a:solidFill>
          <a:schemeClr val="tx1"/>
        </a:solidFill>
        <a:latin typeface="+mn-lt"/>
        <a:ea typeface="ＭＳ Ｐゴシック" charset="0"/>
        <a:cs typeface="+mn-cs"/>
      </a:defRPr>
    </a:lvl2pPr>
    <a:lvl3pPr marL="733425" algn="l" rtl="0" eaLnBrk="0" fontAlgn="base" hangingPunct="0">
      <a:spcBef>
        <a:spcPct val="30000"/>
      </a:spcBef>
      <a:spcAft>
        <a:spcPct val="0"/>
      </a:spcAft>
      <a:defRPr sz="1000" kern="1200">
        <a:solidFill>
          <a:schemeClr val="tx1"/>
        </a:solidFill>
        <a:latin typeface="+mn-lt"/>
        <a:ea typeface="ＭＳ Ｐゴシック" charset="0"/>
        <a:cs typeface="+mn-cs"/>
      </a:defRPr>
    </a:lvl3pPr>
    <a:lvl4pPr marL="1101725" algn="l" rtl="0" eaLnBrk="0" fontAlgn="base" hangingPunct="0">
      <a:spcBef>
        <a:spcPct val="30000"/>
      </a:spcBef>
      <a:spcAft>
        <a:spcPct val="0"/>
      </a:spcAft>
      <a:defRPr sz="1000" kern="1200">
        <a:solidFill>
          <a:schemeClr val="tx1"/>
        </a:solidFill>
        <a:latin typeface="+mn-lt"/>
        <a:ea typeface="ＭＳ Ｐゴシック" charset="0"/>
        <a:cs typeface="+mn-cs"/>
      </a:defRPr>
    </a:lvl4pPr>
    <a:lvl5pPr marL="1468438" algn="l" rtl="0" eaLnBrk="0" fontAlgn="base" hangingPunct="0">
      <a:spcBef>
        <a:spcPct val="30000"/>
      </a:spcBef>
      <a:spcAft>
        <a:spcPct val="0"/>
      </a:spcAft>
      <a:defRPr sz="1000" kern="1200">
        <a:solidFill>
          <a:schemeClr val="tx1"/>
        </a:solidFill>
        <a:latin typeface="+mn-lt"/>
        <a:ea typeface="ＭＳ Ｐゴシック" charset="0"/>
        <a:cs typeface="+mn-cs"/>
      </a:defRPr>
    </a:lvl5pPr>
    <a:lvl6pPr marL="1836801" algn="l" defTabSz="734720" rtl="0" eaLnBrk="1" latinLnBrk="0" hangingPunct="1">
      <a:defRPr sz="1000" kern="1200">
        <a:solidFill>
          <a:schemeClr val="tx1"/>
        </a:solidFill>
        <a:latin typeface="+mn-lt"/>
        <a:ea typeface="+mn-ea"/>
        <a:cs typeface="+mn-cs"/>
      </a:defRPr>
    </a:lvl6pPr>
    <a:lvl7pPr marL="2204161" algn="l" defTabSz="734720" rtl="0" eaLnBrk="1" latinLnBrk="0" hangingPunct="1">
      <a:defRPr sz="1000" kern="1200">
        <a:solidFill>
          <a:schemeClr val="tx1"/>
        </a:solidFill>
        <a:latin typeface="+mn-lt"/>
        <a:ea typeface="+mn-ea"/>
        <a:cs typeface="+mn-cs"/>
      </a:defRPr>
    </a:lvl7pPr>
    <a:lvl8pPr marL="2571521" algn="l" defTabSz="734720" rtl="0" eaLnBrk="1" latinLnBrk="0" hangingPunct="1">
      <a:defRPr sz="1000" kern="1200">
        <a:solidFill>
          <a:schemeClr val="tx1"/>
        </a:solidFill>
        <a:latin typeface="+mn-lt"/>
        <a:ea typeface="+mn-ea"/>
        <a:cs typeface="+mn-cs"/>
      </a:defRPr>
    </a:lvl8pPr>
    <a:lvl9pPr marL="2938882" algn="l" defTabSz="7347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7</a:t>
            </a:fld>
            <a:endParaRPr lang="en-GB"/>
          </a:p>
        </p:txBody>
      </p:sp>
    </p:spTree>
    <p:extLst>
      <p:ext uri="{BB962C8B-B14F-4D97-AF65-F5344CB8AC3E}">
        <p14:creationId xmlns:p14="http://schemas.microsoft.com/office/powerpoint/2010/main" val="342212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30</a:t>
            </a:fld>
            <a:endParaRPr lang="en-GB"/>
          </a:p>
        </p:txBody>
      </p:sp>
    </p:spTree>
    <p:extLst>
      <p:ext uri="{BB962C8B-B14F-4D97-AF65-F5344CB8AC3E}">
        <p14:creationId xmlns:p14="http://schemas.microsoft.com/office/powerpoint/2010/main" val="83315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31</a:t>
            </a:fld>
            <a:endParaRPr lang="en-GB"/>
          </a:p>
        </p:txBody>
      </p:sp>
    </p:spTree>
    <p:extLst>
      <p:ext uri="{BB962C8B-B14F-4D97-AF65-F5344CB8AC3E}">
        <p14:creationId xmlns:p14="http://schemas.microsoft.com/office/powerpoint/2010/main" val="321593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2588" y="685800"/>
            <a:ext cx="6092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i="1" dirty="0"/>
              <a:t>Put contact details here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Gill Sans" pitchFamily="34" charset="0"/>
                <a:ea typeface="ヒラギノ角ゴ ProN W3" pitchFamily="1" charset="-128"/>
                <a:sym typeface="Gill Sans" pitchFamily="34" charset="0"/>
              </a:defRPr>
            </a:lvl1pPr>
            <a:lvl2pPr marL="742950" indent="-285750" eaLnBrk="0" hangingPunct="0">
              <a:defRPr sz="3200">
                <a:solidFill>
                  <a:srgbClr val="000000"/>
                </a:solidFill>
                <a:latin typeface="Gill Sans" pitchFamily="34" charset="0"/>
                <a:ea typeface="ヒラギノ角ゴ ProN W3" pitchFamily="1" charset="-128"/>
                <a:sym typeface="Gill Sans" pitchFamily="34" charset="0"/>
              </a:defRPr>
            </a:lvl2pPr>
            <a:lvl3pPr marL="1143000" indent="-228600" eaLnBrk="0" hangingPunct="0">
              <a:defRPr sz="3200">
                <a:solidFill>
                  <a:srgbClr val="000000"/>
                </a:solidFill>
                <a:latin typeface="Gill Sans" pitchFamily="34" charset="0"/>
                <a:ea typeface="ヒラギノ角ゴ ProN W3" pitchFamily="1" charset="-128"/>
                <a:sym typeface="Gill Sans" pitchFamily="34" charset="0"/>
              </a:defRPr>
            </a:lvl3pPr>
            <a:lvl4pPr marL="1600200" indent="-228600" eaLnBrk="0" hangingPunct="0">
              <a:defRPr sz="3200">
                <a:solidFill>
                  <a:srgbClr val="000000"/>
                </a:solidFill>
                <a:latin typeface="Gill Sans" pitchFamily="34" charset="0"/>
                <a:ea typeface="ヒラギノ角ゴ ProN W3" pitchFamily="1" charset="-128"/>
                <a:sym typeface="Gill Sans" pitchFamily="34" charset="0"/>
              </a:defRPr>
            </a:lvl4pPr>
            <a:lvl5pPr marL="2057400" indent="-228600" eaLnBrk="0" hangingPunct="0">
              <a:defRPr sz="3200">
                <a:solidFill>
                  <a:srgbClr val="000000"/>
                </a:solidFill>
                <a:latin typeface="Gill Sans" pitchFamily="34" charset="0"/>
                <a:ea typeface="ヒラギノ角ゴ ProN W3" pitchFamily="1" charset="-128"/>
                <a:sym typeface="Gill Sans" pitchFamily="34" charset="0"/>
              </a:defRPr>
            </a:lvl5pPr>
            <a:lvl6pPr marL="2514600" indent="-228600" eaLnBrk="0" fontAlgn="base" hangingPunct="0">
              <a:spcBef>
                <a:spcPct val="0"/>
              </a:spcBef>
              <a:spcAft>
                <a:spcPct val="0"/>
              </a:spcAft>
              <a:defRPr sz="3200">
                <a:solidFill>
                  <a:srgbClr val="000000"/>
                </a:solidFill>
                <a:latin typeface="Gill Sans" pitchFamily="34" charset="0"/>
                <a:ea typeface="ヒラギノ角ゴ ProN W3" pitchFamily="1" charset="-128"/>
                <a:sym typeface="Gill Sans" pitchFamily="34" charset="0"/>
              </a:defRPr>
            </a:lvl6pPr>
            <a:lvl7pPr marL="2971800" indent="-228600" eaLnBrk="0" fontAlgn="base" hangingPunct="0">
              <a:spcBef>
                <a:spcPct val="0"/>
              </a:spcBef>
              <a:spcAft>
                <a:spcPct val="0"/>
              </a:spcAft>
              <a:defRPr sz="3200">
                <a:solidFill>
                  <a:srgbClr val="000000"/>
                </a:solidFill>
                <a:latin typeface="Gill Sans" pitchFamily="34" charset="0"/>
                <a:ea typeface="ヒラギノ角ゴ ProN W3" pitchFamily="1" charset="-128"/>
                <a:sym typeface="Gill Sans" pitchFamily="34" charset="0"/>
              </a:defRPr>
            </a:lvl7pPr>
            <a:lvl8pPr marL="3429000" indent="-228600" eaLnBrk="0" fontAlgn="base" hangingPunct="0">
              <a:spcBef>
                <a:spcPct val="0"/>
              </a:spcBef>
              <a:spcAft>
                <a:spcPct val="0"/>
              </a:spcAft>
              <a:defRPr sz="3200">
                <a:solidFill>
                  <a:srgbClr val="000000"/>
                </a:solidFill>
                <a:latin typeface="Gill Sans" pitchFamily="34" charset="0"/>
                <a:ea typeface="ヒラギノ角ゴ ProN W3" pitchFamily="1" charset="-128"/>
                <a:sym typeface="Gill Sans" pitchFamily="34" charset="0"/>
              </a:defRPr>
            </a:lvl8pPr>
            <a:lvl9pPr marL="3886200" indent="-228600" eaLnBrk="0" fontAlgn="base" hangingPunct="0">
              <a:spcBef>
                <a:spcPct val="0"/>
              </a:spcBef>
              <a:spcAft>
                <a:spcPct val="0"/>
              </a:spcAft>
              <a:defRPr sz="3200">
                <a:solidFill>
                  <a:srgbClr val="000000"/>
                </a:solidFill>
                <a:latin typeface="Gill Sans" pitchFamily="34" charset="0"/>
                <a:ea typeface="ヒラギノ角ゴ ProN W3" pitchFamily="1" charset="-128"/>
                <a:sym typeface="Gill Sans" pitchFamily="34" charset="0"/>
              </a:defRPr>
            </a:lvl9pPr>
          </a:lstStyle>
          <a:p>
            <a:pPr marL="0" marR="0" lvl="0" indent="0" algn="r" defTabSz="1015898" rtl="0" eaLnBrk="1" fontAlgn="auto" latinLnBrk="0" hangingPunct="1">
              <a:lnSpc>
                <a:spcPct val="100000"/>
              </a:lnSpc>
              <a:spcBef>
                <a:spcPts val="0"/>
              </a:spcBef>
              <a:spcAft>
                <a:spcPts val="0"/>
              </a:spcAft>
              <a:buClrTx/>
              <a:buSzTx/>
              <a:buFontTx/>
              <a:buNone/>
              <a:tabLst/>
              <a:defRPr/>
            </a:pPr>
            <a:fld id="{6B89FF5F-EB65-4965-BA79-B7F84D4B1FDF}" type="slidenum">
              <a:rPr kumimoji="0" lang="en-GB" sz="1100" b="0" i="0" u="none" strike="noStrike" kern="1200" cap="none" spc="0" normalizeH="0" baseline="0" noProof="0" smtClean="0">
                <a:ln>
                  <a:noFill/>
                </a:ln>
                <a:solidFill>
                  <a:srgbClr val="000000"/>
                </a:solidFill>
                <a:effectLst/>
                <a:uLnTx/>
                <a:uFillTx/>
                <a:latin typeface="Calibri" pitchFamily="34" charset="0"/>
                <a:ea typeface="MS PGothic" pitchFamily="34" charset="-128"/>
                <a:cs typeface="+mn-cs"/>
                <a:sym typeface="Gill Sans" pitchFamily="34" charset="0"/>
              </a:rPr>
              <a:pPr marL="0" marR="0" lvl="0" indent="0" algn="r" defTabSz="1015898" rtl="0" eaLnBrk="1" fontAlgn="auto" latinLnBrk="0" hangingPunct="1">
                <a:lnSpc>
                  <a:spcPct val="100000"/>
                </a:lnSpc>
                <a:spcBef>
                  <a:spcPts val="0"/>
                </a:spcBef>
                <a:spcAft>
                  <a:spcPts val="0"/>
                </a:spcAft>
                <a:buClrTx/>
                <a:buSzTx/>
                <a:buFontTx/>
                <a:buNone/>
                <a:tabLst/>
                <a:defRPr/>
              </a:pPr>
              <a:t>33</a:t>
            </a:fld>
            <a:endParaRPr kumimoji="0" lang="en-GB" sz="1100" b="0" i="0" u="none" strike="noStrike" kern="1200" cap="none" spc="0" normalizeH="0" baseline="0" noProof="0">
              <a:ln>
                <a:noFill/>
              </a:ln>
              <a:solidFill>
                <a:srgbClr val="000000"/>
              </a:solidFill>
              <a:effectLst/>
              <a:uLnTx/>
              <a:uFillTx/>
              <a:latin typeface="Calibri" pitchFamily="34" charset="0"/>
              <a:ea typeface="MS PGothic" pitchFamily="34" charset="-128"/>
              <a:cs typeface="+mn-cs"/>
              <a:sym typeface="Gill San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14</a:t>
            </a:fld>
            <a:endParaRPr lang="en-GB"/>
          </a:p>
        </p:txBody>
      </p:sp>
    </p:spTree>
    <p:extLst>
      <p:ext uri="{BB962C8B-B14F-4D97-AF65-F5344CB8AC3E}">
        <p14:creationId xmlns:p14="http://schemas.microsoft.com/office/powerpoint/2010/main" val="65758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20</a:t>
            </a:fld>
            <a:endParaRPr lang="en-GB"/>
          </a:p>
        </p:txBody>
      </p:sp>
    </p:spTree>
    <p:extLst>
      <p:ext uri="{BB962C8B-B14F-4D97-AF65-F5344CB8AC3E}">
        <p14:creationId xmlns:p14="http://schemas.microsoft.com/office/powerpoint/2010/main" val="1051892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21</a:t>
            </a:fld>
            <a:endParaRPr lang="en-GB"/>
          </a:p>
        </p:txBody>
      </p:sp>
    </p:spTree>
    <p:extLst>
      <p:ext uri="{BB962C8B-B14F-4D97-AF65-F5344CB8AC3E}">
        <p14:creationId xmlns:p14="http://schemas.microsoft.com/office/powerpoint/2010/main" val="2815838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22</a:t>
            </a:fld>
            <a:endParaRPr lang="en-GB"/>
          </a:p>
        </p:txBody>
      </p:sp>
    </p:spTree>
    <p:extLst>
      <p:ext uri="{BB962C8B-B14F-4D97-AF65-F5344CB8AC3E}">
        <p14:creationId xmlns:p14="http://schemas.microsoft.com/office/powerpoint/2010/main" val="165914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2A43A49-F14B-B94C-AECB-D72E83366AB7}" type="slidenum">
              <a:rPr lang="en-GB" smtClean="0"/>
              <a:pPr>
                <a:defRPr/>
              </a:pPr>
              <a:t>23</a:t>
            </a:fld>
            <a:endParaRPr lang="en-GB"/>
          </a:p>
        </p:txBody>
      </p:sp>
    </p:spTree>
    <p:extLst>
      <p:ext uri="{BB962C8B-B14F-4D97-AF65-F5344CB8AC3E}">
        <p14:creationId xmlns:p14="http://schemas.microsoft.com/office/powerpoint/2010/main" val="65758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C2A43A49-F14B-B94C-AECB-D72E83366AB7}" type="slidenum">
              <a:rPr lang="en-GB" smtClean="0"/>
              <a:pPr>
                <a:defRPr/>
              </a:pPr>
              <a:t>27</a:t>
            </a:fld>
            <a:endParaRPr lang="en-GB"/>
          </a:p>
        </p:txBody>
      </p:sp>
    </p:spTree>
    <p:extLst>
      <p:ext uri="{BB962C8B-B14F-4D97-AF65-F5344CB8AC3E}">
        <p14:creationId xmlns:p14="http://schemas.microsoft.com/office/powerpoint/2010/main" val="54612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2A43A49-F14B-B94C-AECB-D72E83366AB7}" type="slidenum">
              <a:rPr lang="en-GB" smtClean="0"/>
              <a:pPr>
                <a:defRPr/>
              </a:pPr>
              <a:t>28</a:t>
            </a:fld>
            <a:endParaRPr lang="en-GB"/>
          </a:p>
        </p:txBody>
      </p:sp>
    </p:spTree>
    <p:extLst>
      <p:ext uri="{BB962C8B-B14F-4D97-AF65-F5344CB8AC3E}">
        <p14:creationId xmlns:p14="http://schemas.microsoft.com/office/powerpoint/2010/main" val="38011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2A43A49-F14B-B94C-AECB-D72E83366AB7}" type="slidenum">
              <a:rPr lang="en-GB" smtClean="0"/>
              <a:pPr>
                <a:defRPr/>
              </a:pPr>
              <a:t>29</a:t>
            </a:fld>
            <a:endParaRPr lang="en-GB"/>
          </a:p>
        </p:txBody>
      </p:sp>
    </p:spTree>
    <p:extLst>
      <p:ext uri="{BB962C8B-B14F-4D97-AF65-F5344CB8AC3E}">
        <p14:creationId xmlns:p14="http://schemas.microsoft.com/office/powerpoint/2010/main" val="299146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701"/>
            <a:ext cx="7772400" cy="1102637"/>
          </a:xfrm>
          <a:prstGeom prst="rect">
            <a:avLst/>
          </a:prstGeom>
        </p:spPr>
        <p:txBody>
          <a:bodyPr lIns="73472" tIns="36736" rIns="73472" bIns="36736"/>
          <a:lstStyle/>
          <a:p>
            <a:r>
              <a:rPr lang="en-US"/>
              <a:t>Click to edit Master title style</a:t>
            </a:r>
            <a:endParaRPr lang="en-GB"/>
          </a:p>
        </p:txBody>
      </p:sp>
      <p:sp>
        <p:nvSpPr>
          <p:cNvPr id="3" name="Subtitle 2"/>
          <p:cNvSpPr>
            <a:spLocks noGrp="1"/>
          </p:cNvSpPr>
          <p:nvPr>
            <p:ph type="subTitle" idx="1"/>
          </p:nvPr>
        </p:nvSpPr>
        <p:spPr>
          <a:xfrm>
            <a:off x="1371600" y="2914650"/>
            <a:ext cx="6400800" cy="1314808"/>
          </a:xfrm>
          <a:prstGeom prst="rect">
            <a:avLst/>
          </a:prstGeom>
        </p:spPr>
        <p:txBody>
          <a:bodyPr lIns="73472" tIns="36736" rIns="73472" bIns="36736"/>
          <a:lstStyle>
            <a:lvl1pPr marL="0" indent="0" algn="ctr">
              <a:buNone/>
              <a:defRPr/>
            </a:lvl1pPr>
            <a:lvl2pPr marL="367360" indent="0" algn="ctr">
              <a:buNone/>
              <a:defRPr/>
            </a:lvl2pPr>
            <a:lvl3pPr marL="734720" indent="0" algn="ctr">
              <a:buNone/>
              <a:defRPr/>
            </a:lvl3pPr>
            <a:lvl4pPr marL="1102081" indent="0" algn="ctr">
              <a:buNone/>
              <a:defRPr/>
            </a:lvl4pPr>
            <a:lvl5pPr marL="1469441" indent="0" algn="ctr">
              <a:buNone/>
              <a:defRPr/>
            </a:lvl5pPr>
            <a:lvl6pPr marL="1836801" indent="0" algn="ctr">
              <a:buNone/>
              <a:defRPr/>
            </a:lvl6pPr>
            <a:lvl7pPr marL="2204161" indent="0" algn="ctr">
              <a:buNone/>
              <a:defRPr/>
            </a:lvl7pPr>
            <a:lvl8pPr marL="2571521" indent="0" algn="ctr">
              <a:buNone/>
              <a:defRPr/>
            </a:lvl8pPr>
            <a:lvl9pPr marL="2938882"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2658095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72" tIns="36736" rIns="73472" bIns="36736"/>
          <a:lstStyle/>
          <a:p>
            <a:r>
              <a:rPr lang="en-US"/>
              <a:t>Click to edit Master title style</a:t>
            </a:r>
            <a:endParaRPr lang="en-GB"/>
          </a:p>
        </p:txBody>
      </p:sp>
      <p:sp>
        <p:nvSpPr>
          <p:cNvPr id="3" name="Vertical Text Placeholder 2"/>
          <p:cNvSpPr>
            <a:spLocks noGrp="1"/>
          </p:cNvSpPr>
          <p:nvPr>
            <p:ph type="body" orient="vert" idx="1"/>
          </p:nvPr>
        </p:nvSpPr>
        <p:spPr>
          <a:xfrm>
            <a:off x="457200" y="1200150"/>
            <a:ext cx="8229600" cy="3394710"/>
          </a:xfrm>
          <a:prstGeom prst="rect">
            <a:avLst/>
          </a:prstGeom>
        </p:spPr>
        <p:txBody>
          <a:bodyPr vert="eaVert" lIns="73472" tIns="36736" rIns="73472" bIns="3673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74998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740"/>
            <a:ext cx="2057400" cy="4389120"/>
          </a:xfrm>
          <a:prstGeom prst="rect">
            <a:avLst/>
          </a:prstGeom>
        </p:spPr>
        <p:txBody>
          <a:bodyPr vert="eaVert" lIns="73472" tIns="36736" rIns="73472" bIns="36736"/>
          <a:lstStyle/>
          <a:p>
            <a:r>
              <a:rPr lang="en-US"/>
              <a:t>Click to edit Master title style</a:t>
            </a:r>
            <a:endParaRPr lang="en-GB"/>
          </a:p>
        </p:txBody>
      </p:sp>
      <p:sp>
        <p:nvSpPr>
          <p:cNvPr id="3" name="Vertical Text Placeholder 2"/>
          <p:cNvSpPr>
            <a:spLocks noGrp="1"/>
          </p:cNvSpPr>
          <p:nvPr>
            <p:ph type="body" orient="vert" idx="1"/>
          </p:nvPr>
        </p:nvSpPr>
        <p:spPr>
          <a:xfrm>
            <a:off x="457200" y="205740"/>
            <a:ext cx="6035040" cy="4389120"/>
          </a:xfrm>
          <a:prstGeom prst="rect">
            <a:avLst/>
          </a:prstGeom>
        </p:spPr>
        <p:txBody>
          <a:bodyPr vert="eaVert" lIns="73472" tIns="36736" rIns="73472" bIns="3673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760573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269999" y="2238642"/>
            <a:ext cx="8601349" cy="1189168"/>
          </a:xfrm>
          <a:prstGeom prst="rect">
            <a:avLst/>
          </a:prstGeom>
        </p:spPr>
        <p:txBody>
          <a:bodyPr anchor="t"/>
          <a:lstStyle>
            <a:lvl1pPr algn="l">
              <a:spcBef>
                <a:spcPts val="150"/>
              </a:spcBef>
              <a:defRPr sz="1800" b="1">
                <a:solidFill>
                  <a:schemeClr val="bg1"/>
                </a:solidFill>
              </a:defRPr>
            </a:lvl1pPr>
            <a:lvl2pPr marL="0" indent="0" algn="l">
              <a:spcBef>
                <a:spcPts val="150"/>
              </a:spcBef>
              <a:buNone/>
              <a:defRPr sz="1650" b="0">
                <a:solidFill>
                  <a:schemeClr val="bg1"/>
                </a:solidFill>
              </a:defRPr>
            </a:lvl2pPr>
          </a:lstStyle>
          <a:p>
            <a:pPr lvl="0"/>
            <a:r>
              <a:rPr lang="en-GB" dirty="0"/>
              <a:t>Click to edit master text styles</a:t>
            </a:r>
          </a:p>
          <a:p>
            <a:pPr lvl="1"/>
            <a:r>
              <a:rPr lang="en-GB" dirty="0"/>
              <a:t>Second level</a:t>
            </a:r>
          </a:p>
        </p:txBody>
      </p:sp>
      <p:sp>
        <p:nvSpPr>
          <p:cNvPr id="7" name="Text Placeholder 2"/>
          <p:cNvSpPr>
            <a:spLocks noGrp="1"/>
          </p:cNvSpPr>
          <p:nvPr>
            <p:ph type="body" sz="quarter" idx="16" hasCustomPrompt="1"/>
          </p:nvPr>
        </p:nvSpPr>
        <p:spPr>
          <a:xfrm>
            <a:off x="270272" y="1923505"/>
            <a:ext cx="732234" cy="308372"/>
          </a:xfrm>
          <a:prstGeom prst="rect">
            <a:avLst/>
          </a:prstGeom>
        </p:spPr>
        <p:txBody>
          <a:bodyPr anchor="t"/>
          <a:lstStyle>
            <a:lvl1pPr algn="l">
              <a:spcBef>
                <a:spcPts val="150"/>
              </a:spcBef>
              <a:defRPr sz="1800" b="1">
                <a:solidFill>
                  <a:schemeClr val="bg1"/>
                </a:solidFill>
              </a:defRPr>
            </a:lvl1pPr>
            <a:lvl2pPr marL="0" indent="0" algn="l">
              <a:spcBef>
                <a:spcPts val="150"/>
              </a:spcBef>
              <a:buNone/>
              <a:defRPr sz="1650" b="0">
                <a:solidFill>
                  <a:schemeClr val="tx1"/>
                </a:solidFill>
              </a:defRPr>
            </a:lvl2pPr>
          </a:lstStyle>
          <a:p>
            <a:pPr lvl="0"/>
            <a:r>
              <a:rPr lang="en-US" dirty="0"/>
              <a:t>No.</a:t>
            </a:r>
          </a:p>
        </p:txBody>
      </p:sp>
      <p:sp>
        <p:nvSpPr>
          <p:cNvPr id="9" name="Slide Number Placeholder 5"/>
          <p:cNvSpPr>
            <a:spLocks noGrp="1"/>
          </p:cNvSpPr>
          <p:nvPr>
            <p:ph type="sldNum" sz="quarter" idx="4"/>
          </p:nvPr>
        </p:nvSpPr>
        <p:spPr>
          <a:xfrm>
            <a:off x="8142685" y="4795706"/>
            <a:ext cx="727472" cy="147638"/>
          </a:xfrm>
          <a:prstGeom prst="rect">
            <a:avLst/>
          </a:prstGeom>
        </p:spPr>
        <p:txBody>
          <a:bodyPr vert="horz" lIns="0" tIns="0" rIns="0" bIns="0" rtlCol="0" anchor="ctr"/>
          <a:lstStyle>
            <a:lvl1pPr algn="r">
              <a:defRPr sz="750">
                <a:solidFill>
                  <a:schemeClr val="bg1"/>
                </a:solidFill>
              </a:defRPr>
            </a:lvl1pPr>
          </a:lstStyle>
          <a:p>
            <a:fld id="{4034BEE3-566C-4068-A777-C3A4762E861B}" type="slidenum">
              <a:rPr lang="en-GB" smtClean="0"/>
              <a:pPr/>
              <a:t>‹#›</a:t>
            </a:fld>
            <a:endParaRPr lang="en-GB" dirty="0"/>
          </a:p>
        </p:txBody>
      </p:sp>
      <p:sp>
        <p:nvSpPr>
          <p:cNvPr id="10" name="Text Placeholder 17"/>
          <p:cNvSpPr>
            <a:spLocks noGrp="1"/>
          </p:cNvSpPr>
          <p:nvPr>
            <p:ph type="body" sz="quarter" idx="17" hasCustomPrompt="1"/>
          </p:nvPr>
        </p:nvSpPr>
        <p:spPr>
          <a:xfrm>
            <a:off x="265510" y="4799410"/>
            <a:ext cx="4306490" cy="136922"/>
          </a:xfrm>
        </p:spPr>
        <p:txBody>
          <a:bodyPr anchor="ctr">
            <a:noAutofit/>
          </a:bodyPr>
          <a:lstStyle>
            <a:lvl1pPr>
              <a:defRPr sz="600">
                <a:solidFill>
                  <a:schemeClr val="bg1"/>
                </a:solidFill>
              </a:defRPr>
            </a:lvl1pPr>
          </a:lstStyle>
          <a:p>
            <a:pPr lvl="0"/>
            <a:r>
              <a:rPr lang="en-US" dirty="0"/>
              <a:t>Click to add footer text</a:t>
            </a:r>
          </a:p>
        </p:txBody>
      </p:sp>
    </p:spTree>
    <p:extLst>
      <p:ext uri="{BB962C8B-B14F-4D97-AF65-F5344CB8AC3E}">
        <p14:creationId xmlns:p14="http://schemas.microsoft.com/office/powerpoint/2010/main" val="267568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16" indent="0" algn="ctr">
              <a:buNone/>
              <a:defRPr>
                <a:solidFill>
                  <a:schemeClr val="tx1">
                    <a:tint val="75000"/>
                  </a:schemeClr>
                </a:solidFill>
              </a:defRPr>
            </a:lvl2pPr>
            <a:lvl3pPr marL="685833" indent="0" algn="ctr">
              <a:buNone/>
              <a:defRPr>
                <a:solidFill>
                  <a:schemeClr val="tx1">
                    <a:tint val="75000"/>
                  </a:schemeClr>
                </a:solidFill>
              </a:defRPr>
            </a:lvl3pPr>
            <a:lvl4pPr marL="1028750" indent="0" algn="ctr">
              <a:buNone/>
              <a:defRPr>
                <a:solidFill>
                  <a:schemeClr val="tx1">
                    <a:tint val="75000"/>
                  </a:schemeClr>
                </a:solidFill>
              </a:defRPr>
            </a:lvl4pPr>
            <a:lvl5pPr marL="1371666" indent="0" algn="ctr">
              <a:buNone/>
              <a:defRPr>
                <a:solidFill>
                  <a:schemeClr val="tx1">
                    <a:tint val="75000"/>
                  </a:schemeClr>
                </a:solidFill>
              </a:defRPr>
            </a:lvl5pPr>
            <a:lvl6pPr marL="1714583" indent="0" algn="ctr">
              <a:buNone/>
              <a:defRPr>
                <a:solidFill>
                  <a:schemeClr val="tx1">
                    <a:tint val="75000"/>
                  </a:schemeClr>
                </a:solidFill>
              </a:defRPr>
            </a:lvl6pPr>
            <a:lvl7pPr marL="2057499" indent="0" algn="ctr">
              <a:buNone/>
              <a:defRPr>
                <a:solidFill>
                  <a:schemeClr val="tx1">
                    <a:tint val="75000"/>
                  </a:schemeClr>
                </a:solidFill>
              </a:defRPr>
            </a:lvl7pPr>
            <a:lvl8pPr marL="2400415" indent="0" algn="ctr">
              <a:buNone/>
              <a:defRPr>
                <a:solidFill>
                  <a:schemeClr val="tx1">
                    <a:tint val="75000"/>
                  </a:schemeClr>
                </a:solidFill>
              </a:defRPr>
            </a:lvl8pPr>
            <a:lvl9pPr marL="27433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9EE0EAE-CB42-417A-A398-9DD0B61FBBA5}"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193509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EE0EAE-CB42-417A-A398-9DD0B61FBBA5}"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5F796-791F-40E1-8E75-477F26E1AF1C}" type="slidenum">
              <a:rPr lang="en-GB" smtClean="0"/>
              <a:t>‹#›</a:t>
            </a:fld>
            <a:endParaRPr lang="en-GB"/>
          </a:p>
        </p:txBody>
      </p:sp>
      <p:pic>
        <p:nvPicPr>
          <p:cNvPr id="7" name="Picture 6" descr="https://www.bond.org.uk/sites/default/files/styles/inline_wide/public/exhibitor-images/bbc_media_action_3.png?itok=iXuGhVOh">
            <a:extLst>
              <a:ext uri="{FF2B5EF4-FFF2-40B4-BE49-F238E27FC236}">
                <a16:creationId xmlns:a16="http://schemas.microsoft.com/office/drawing/2014/main" id="{FECC80A4-1763-4724-9A2A-4611BA43DB8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11468" b="14555"/>
          <a:stretch/>
        </p:blipFill>
        <p:spPr bwMode="auto">
          <a:xfrm>
            <a:off x="6595684" y="1"/>
            <a:ext cx="2416305" cy="79617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120E799-BCC3-48E8-8FA8-5D89C6036DDA}"/>
              </a:ext>
            </a:extLst>
          </p:cNvPr>
          <p:cNvGrpSpPr/>
          <p:nvPr userDrawn="1"/>
        </p:nvGrpSpPr>
        <p:grpSpPr>
          <a:xfrm>
            <a:off x="-3600" y="83531"/>
            <a:ext cx="349158" cy="1145500"/>
            <a:chOff x="-4000" y="123723"/>
            <a:chExt cx="387953" cy="1696683"/>
          </a:xfrm>
        </p:grpSpPr>
        <p:pic>
          <p:nvPicPr>
            <p:cNvPr id="9" name="Picture 1">
              <a:extLst>
                <a:ext uri="{FF2B5EF4-FFF2-40B4-BE49-F238E27FC236}">
                  <a16:creationId xmlns:a16="http://schemas.microsoft.com/office/drawing/2014/main" id="{1DCC5D87-50BB-49A5-A405-A50133A624C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5892" r="58765"/>
            <a:stretch/>
          </p:blipFill>
          <p:spPr bwMode="auto">
            <a:xfrm>
              <a:off x="0" y="123723"/>
              <a:ext cx="382402" cy="169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ight Triangle 9">
              <a:extLst>
                <a:ext uri="{FF2B5EF4-FFF2-40B4-BE49-F238E27FC236}">
                  <a16:creationId xmlns:a16="http://schemas.microsoft.com/office/drawing/2014/main" id="{942F30F5-94DB-4B3B-9626-7BE3F63B4AD5}"/>
                </a:ext>
              </a:extLst>
            </p:cNvPr>
            <p:cNvSpPr/>
            <p:nvPr/>
          </p:nvSpPr>
          <p:spPr>
            <a:xfrm>
              <a:off x="0" y="123723"/>
              <a:ext cx="378315" cy="3783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1" name="Right Triangle 10">
              <a:extLst>
                <a:ext uri="{FF2B5EF4-FFF2-40B4-BE49-F238E27FC236}">
                  <a16:creationId xmlns:a16="http://schemas.microsoft.com/office/drawing/2014/main" id="{573E2E84-AD77-4A42-B982-4685946389DF}"/>
                </a:ext>
              </a:extLst>
            </p:cNvPr>
            <p:cNvSpPr/>
            <p:nvPr/>
          </p:nvSpPr>
          <p:spPr>
            <a:xfrm rot="10800000">
              <a:off x="5638" y="864473"/>
              <a:ext cx="378315" cy="3783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sp>
          <p:nvSpPr>
            <p:cNvPr id="12" name="Right Triangle 11">
              <a:extLst>
                <a:ext uri="{FF2B5EF4-FFF2-40B4-BE49-F238E27FC236}">
                  <a16:creationId xmlns:a16="http://schemas.microsoft.com/office/drawing/2014/main" id="{0111C258-CED9-42A5-8B14-B61B38210E26}"/>
                </a:ext>
              </a:extLst>
            </p:cNvPr>
            <p:cNvSpPr/>
            <p:nvPr/>
          </p:nvSpPr>
          <p:spPr>
            <a:xfrm>
              <a:off x="-4000" y="1442091"/>
              <a:ext cx="378315" cy="3783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a:p>
          </p:txBody>
        </p:sp>
      </p:grpSp>
    </p:spTree>
    <p:extLst>
      <p:ext uri="{BB962C8B-B14F-4D97-AF65-F5344CB8AC3E}">
        <p14:creationId xmlns:p14="http://schemas.microsoft.com/office/powerpoint/2010/main" val="43961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97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485">
                <a:solidFill>
                  <a:schemeClr val="tx1">
                    <a:tint val="75000"/>
                  </a:schemeClr>
                </a:solidFill>
              </a:defRPr>
            </a:lvl1pPr>
            <a:lvl2pPr marL="342916" indent="0">
              <a:buNone/>
              <a:defRPr sz="1350">
                <a:solidFill>
                  <a:schemeClr val="tx1">
                    <a:tint val="75000"/>
                  </a:schemeClr>
                </a:solidFill>
              </a:defRPr>
            </a:lvl2pPr>
            <a:lvl3pPr marL="685833" indent="0">
              <a:buNone/>
              <a:defRPr sz="1215">
                <a:solidFill>
                  <a:schemeClr val="tx1">
                    <a:tint val="75000"/>
                  </a:schemeClr>
                </a:solidFill>
              </a:defRPr>
            </a:lvl3pPr>
            <a:lvl4pPr marL="1028750" indent="0">
              <a:buNone/>
              <a:defRPr sz="1080">
                <a:solidFill>
                  <a:schemeClr val="tx1">
                    <a:tint val="75000"/>
                  </a:schemeClr>
                </a:solidFill>
              </a:defRPr>
            </a:lvl4pPr>
            <a:lvl5pPr marL="1371666" indent="0">
              <a:buNone/>
              <a:defRPr sz="1080">
                <a:solidFill>
                  <a:schemeClr val="tx1">
                    <a:tint val="75000"/>
                  </a:schemeClr>
                </a:solidFill>
              </a:defRPr>
            </a:lvl5pPr>
            <a:lvl6pPr marL="1714583" indent="0">
              <a:buNone/>
              <a:defRPr sz="1080">
                <a:solidFill>
                  <a:schemeClr val="tx1">
                    <a:tint val="75000"/>
                  </a:schemeClr>
                </a:solidFill>
              </a:defRPr>
            </a:lvl6pPr>
            <a:lvl7pPr marL="2057499" indent="0">
              <a:buNone/>
              <a:defRPr sz="1080">
                <a:solidFill>
                  <a:schemeClr val="tx1">
                    <a:tint val="75000"/>
                  </a:schemeClr>
                </a:solidFill>
              </a:defRPr>
            </a:lvl7pPr>
            <a:lvl8pPr marL="2400415" indent="0">
              <a:buNone/>
              <a:defRPr sz="1080">
                <a:solidFill>
                  <a:schemeClr val="tx1">
                    <a:tint val="75000"/>
                  </a:schemeClr>
                </a:solidFill>
              </a:defRPr>
            </a:lvl8pPr>
            <a:lvl9pPr marL="2743332" indent="0">
              <a:buNone/>
              <a:defRPr sz="10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E0EAE-CB42-417A-A398-9DD0B61FBBA5}"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98110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1" y="1333501"/>
            <a:ext cx="4495800" cy="3770710"/>
          </a:xfrm>
        </p:spPr>
        <p:txBody>
          <a:bodyPr/>
          <a:lstStyle>
            <a:lvl1pPr>
              <a:defRPr sz="2093"/>
            </a:lvl1pPr>
            <a:lvl2pPr>
              <a:defRPr sz="1823"/>
            </a:lvl2pPr>
            <a:lvl3pPr>
              <a:defRPr sz="1485"/>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56200" y="1333501"/>
            <a:ext cx="4495800" cy="3770710"/>
          </a:xfrm>
        </p:spPr>
        <p:txBody>
          <a:bodyPr/>
          <a:lstStyle>
            <a:lvl1pPr>
              <a:defRPr sz="2093"/>
            </a:lvl1pPr>
            <a:lvl2pPr>
              <a:defRPr sz="1823"/>
            </a:lvl2pPr>
            <a:lvl3pPr>
              <a:defRPr sz="1485"/>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9EE0EAE-CB42-417A-A398-9DD0B61FBBA5}"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109195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23" b="1"/>
            </a:lvl1pPr>
            <a:lvl2pPr marL="342916" indent="0">
              <a:buNone/>
              <a:defRPr sz="1485" b="1"/>
            </a:lvl2pPr>
            <a:lvl3pPr marL="685833" indent="0">
              <a:buNone/>
              <a:defRPr sz="1350" b="1"/>
            </a:lvl3pPr>
            <a:lvl4pPr marL="1028750" indent="0">
              <a:buNone/>
              <a:defRPr sz="1215" b="1"/>
            </a:lvl4pPr>
            <a:lvl5pPr marL="1371666" indent="0">
              <a:buNone/>
              <a:defRPr sz="1215" b="1"/>
            </a:lvl5pPr>
            <a:lvl6pPr marL="1714583" indent="0">
              <a:buNone/>
              <a:defRPr sz="1215" b="1"/>
            </a:lvl6pPr>
            <a:lvl7pPr marL="2057499" indent="0">
              <a:buNone/>
              <a:defRPr sz="1215" b="1"/>
            </a:lvl7pPr>
            <a:lvl8pPr marL="2400415" indent="0">
              <a:buNone/>
              <a:defRPr sz="1215" b="1"/>
            </a:lvl8pPr>
            <a:lvl9pPr marL="2743332" indent="0">
              <a:buNone/>
              <a:defRPr sz="121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23"/>
            </a:lvl1pPr>
            <a:lvl2pPr>
              <a:defRPr sz="1485"/>
            </a:lvl2pPr>
            <a:lvl3pPr>
              <a:defRPr sz="1350"/>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23" b="1"/>
            </a:lvl1pPr>
            <a:lvl2pPr marL="342916" indent="0">
              <a:buNone/>
              <a:defRPr sz="1485" b="1"/>
            </a:lvl2pPr>
            <a:lvl3pPr marL="685833" indent="0">
              <a:buNone/>
              <a:defRPr sz="1350" b="1"/>
            </a:lvl3pPr>
            <a:lvl4pPr marL="1028750" indent="0">
              <a:buNone/>
              <a:defRPr sz="1215" b="1"/>
            </a:lvl4pPr>
            <a:lvl5pPr marL="1371666" indent="0">
              <a:buNone/>
              <a:defRPr sz="1215" b="1"/>
            </a:lvl5pPr>
            <a:lvl6pPr marL="1714583" indent="0">
              <a:buNone/>
              <a:defRPr sz="1215" b="1"/>
            </a:lvl6pPr>
            <a:lvl7pPr marL="2057499" indent="0">
              <a:buNone/>
              <a:defRPr sz="1215" b="1"/>
            </a:lvl7pPr>
            <a:lvl8pPr marL="2400415" indent="0">
              <a:buNone/>
              <a:defRPr sz="1215" b="1"/>
            </a:lvl8pPr>
            <a:lvl9pPr marL="2743332" indent="0">
              <a:buNone/>
              <a:defRPr sz="1215"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23"/>
            </a:lvl1pPr>
            <a:lvl2pPr>
              <a:defRPr sz="1485"/>
            </a:lvl2pPr>
            <a:lvl3pPr>
              <a:defRPr sz="1350"/>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9EE0EAE-CB42-417A-A398-9DD0B61FBBA5}" type="datetimeFigureOut">
              <a:rPr lang="en-GB" smtClean="0"/>
              <a:t>04/03/2021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222941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EE0EAE-CB42-417A-A398-9DD0B61FBBA5}" type="datetimeFigureOut">
              <a:rPr lang="en-GB" smtClean="0"/>
              <a:t>04/03/2021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233968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E0EAE-CB42-417A-A398-9DD0B61FBBA5}" type="datetimeFigureOut">
              <a:rPr lang="en-GB" smtClean="0"/>
              <a:t>04/03/2021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90968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699" y="0"/>
            <a:ext cx="6354661" cy="771787"/>
          </a:xfrm>
          <a:prstGeom prst="rect">
            <a:avLst/>
          </a:prstGeom>
        </p:spPr>
        <p:txBody>
          <a:bodyPr lIns="73472" tIns="36736" rIns="73472" bIns="36736"/>
          <a:lstStyle>
            <a:lvl1pPr algn="l">
              <a:defRPr sz="20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00150"/>
            <a:ext cx="8229600" cy="3394710"/>
          </a:xfrm>
          <a:prstGeom prst="rect">
            <a:avLst/>
          </a:prstGeom>
        </p:spPr>
        <p:txBody>
          <a:bodyPr lIns="73472" tIns="36736" rIns="73472" bIns="3673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41757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485"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4"/>
          </a:xfrm>
        </p:spPr>
        <p:txBody>
          <a:bodyPr/>
          <a:lstStyle>
            <a:lvl1pPr>
              <a:defRPr sz="2430"/>
            </a:lvl1pPr>
            <a:lvl2pPr>
              <a:defRPr sz="2093"/>
            </a:lvl2pPr>
            <a:lvl3pPr>
              <a:defRPr sz="1823"/>
            </a:lvl3pPr>
            <a:lvl4pPr>
              <a:defRPr sz="1485"/>
            </a:lvl4pPr>
            <a:lvl5pPr>
              <a:defRPr sz="1485"/>
            </a:lvl5pPr>
            <a:lvl6pPr>
              <a:defRPr sz="1485"/>
            </a:lvl6pPr>
            <a:lvl7pPr>
              <a:defRPr sz="1485"/>
            </a:lvl7pPr>
            <a:lvl8pPr>
              <a:defRPr sz="1485"/>
            </a:lvl8pPr>
            <a:lvl9pPr>
              <a:defRPr sz="14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80"/>
            </a:lvl1pPr>
            <a:lvl2pPr marL="342916" indent="0">
              <a:buNone/>
              <a:defRPr sz="878"/>
            </a:lvl2pPr>
            <a:lvl3pPr marL="685833" indent="0">
              <a:buNone/>
              <a:defRPr sz="743"/>
            </a:lvl3pPr>
            <a:lvl4pPr marL="1028750" indent="0">
              <a:buNone/>
              <a:defRPr sz="675"/>
            </a:lvl4pPr>
            <a:lvl5pPr marL="1371666" indent="0">
              <a:buNone/>
              <a:defRPr sz="675"/>
            </a:lvl5pPr>
            <a:lvl6pPr marL="1714583" indent="0">
              <a:buNone/>
              <a:defRPr sz="675"/>
            </a:lvl6pPr>
            <a:lvl7pPr marL="2057499" indent="0">
              <a:buNone/>
              <a:defRPr sz="675"/>
            </a:lvl7pPr>
            <a:lvl8pPr marL="2400415" indent="0">
              <a:buNone/>
              <a:defRPr sz="675"/>
            </a:lvl8pPr>
            <a:lvl9pPr marL="27433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9EE0EAE-CB42-417A-A398-9DD0B61FBBA5}"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1860073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485"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30"/>
            </a:lvl1pPr>
            <a:lvl2pPr marL="342916" indent="0">
              <a:buNone/>
              <a:defRPr sz="2093"/>
            </a:lvl2pPr>
            <a:lvl3pPr marL="685833" indent="0">
              <a:buNone/>
              <a:defRPr sz="1823"/>
            </a:lvl3pPr>
            <a:lvl4pPr marL="1028750" indent="0">
              <a:buNone/>
              <a:defRPr sz="1485"/>
            </a:lvl4pPr>
            <a:lvl5pPr marL="1371666" indent="0">
              <a:buNone/>
              <a:defRPr sz="1485"/>
            </a:lvl5pPr>
            <a:lvl6pPr marL="1714583" indent="0">
              <a:buNone/>
              <a:defRPr sz="1485"/>
            </a:lvl6pPr>
            <a:lvl7pPr marL="2057499" indent="0">
              <a:buNone/>
              <a:defRPr sz="1485"/>
            </a:lvl7pPr>
            <a:lvl8pPr marL="2400415" indent="0">
              <a:buNone/>
              <a:defRPr sz="1485"/>
            </a:lvl8pPr>
            <a:lvl9pPr marL="2743332" indent="0">
              <a:buNone/>
              <a:defRPr sz="1485"/>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80"/>
            </a:lvl1pPr>
            <a:lvl2pPr marL="342916" indent="0">
              <a:buNone/>
              <a:defRPr sz="878"/>
            </a:lvl2pPr>
            <a:lvl3pPr marL="685833" indent="0">
              <a:buNone/>
              <a:defRPr sz="743"/>
            </a:lvl3pPr>
            <a:lvl4pPr marL="1028750" indent="0">
              <a:buNone/>
              <a:defRPr sz="675"/>
            </a:lvl4pPr>
            <a:lvl5pPr marL="1371666" indent="0">
              <a:buNone/>
              <a:defRPr sz="675"/>
            </a:lvl5pPr>
            <a:lvl6pPr marL="1714583" indent="0">
              <a:buNone/>
              <a:defRPr sz="675"/>
            </a:lvl6pPr>
            <a:lvl7pPr marL="2057499" indent="0">
              <a:buNone/>
              <a:defRPr sz="675"/>
            </a:lvl7pPr>
            <a:lvl8pPr marL="2400415" indent="0">
              <a:buNone/>
              <a:defRPr sz="675"/>
            </a:lvl8pPr>
            <a:lvl9pPr marL="27433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9EE0EAE-CB42-417A-A398-9DD0B61FBBA5}" type="datetimeFigureOut">
              <a:rPr lang="en-GB" smtClean="0"/>
              <a:t>04/03/2021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2440161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EE0EAE-CB42-417A-A398-9DD0B61FBBA5}"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2624293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601"/>
            <a:ext cx="2286000" cy="4875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8000" y="228601"/>
            <a:ext cx="6705600" cy="4875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9EE0EAE-CB42-417A-A398-9DD0B61FBBA5}" type="datetimeFigureOut">
              <a:rPr lang="en-GB" smtClean="0"/>
              <a:t>04/03/2021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F5F796-791F-40E1-8E75-477F26E1AF1C}" type="slidenum">
              <a:rPr lang="en-GB" smtClean="0"/>
              <a:t>‹#›</a:t>
            </a:fld>
            <a:endParaRPr lang="en-GB"/>
          </a:p>
        </p:txBody>
      </p:sp>
    </p:spTree>
    <p:extLst>
      <p:ext uri="{BB962C8B-B14F-4D97-AF65-F5344CB8AC3E}">
        <p14:creationId xmlns:p14="http://schemas.microsoft.com/office/powerpoint/2010/main" val="225920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48" y="3304699"/>
            <a:ext cx="7772400" cy="1022271"/>
          </a:xfrm>
          <a:prstGeom prst="rect">
            <a:avLst/>
          </a:prstGeom>
        </p:spPr>
        <p:txBody>
          <a:bodyPr lIns="73472" tIns="36736" rIns="73472" bIns="36736" anchor="t"/>
          <a:lstStyle>
            <a:lvl1pPr algn="l">
              <a:defRPr sz="3200" b="1" cap="all"/>
            </a:lvl1pPr>
          </a:lstStyle>
          <a:p>
            <a:r>
              <a:rPr lang="en-US"/>
              <a:t>Click to edit Master title style</a:t>
            </a:r>
            <a:endParaRPr lang="en-GB"/>
          </a:p>
        </p:txBody>
      </p:sp>
      <p:sp>
        <p:nvSpPr>
          <p:cNvPr id="3" name="Text Placeholder 2"/>
          <p:cNvSpPr>
            <a:spLocks noGrp="1"/>
          </p:cNvSpPr>
          <p:nvPr>
            <p:ph type="body" idx="1"/>
          </p:nvPr>
        </p:nvSpPr>
        <p:spPr>
          <a:xfrm>
            <a:off x="722948" y="2179558"/>
            <a:ext cx="7772400" cy="1125141"/>
          </a:xfrm>
          <a:prstGeom prst="rect">
            <a:avLst/>
          </a:prstGeom>
        </p:spPr>
        <p:txBody>
          <a:bodyPr lIns="73472" tIns="36736" rIns="73472" bIns="36736" anchor="b"/>
          <a:lstStyle>
            <a:lvl1pPr marL="0" indent="0">
              <a:buNone/>
              <a:defRPr sz="1600"/>
            </a:lvl1pPr>
            <a:lvl2pPr marL="367360" indent="0">
              <a:buNone/>
              <a:defRPr sz="1400"/>
            </a:lvl2pPr>
            <a:lvl3pPr marL="734720" indent="0">
              <a:buNone/>
              <a:defRPr sz="1300"/>
            </a:lvl3pPr>
            <a:lvl4pPr marL="1102081" indent="0">
              <a:buNone/>
              <a:defRPr sz="1100"/>
            </a:lvl4pPr>
            <a:lvl5pPr marL="1469441" indent="0">
              <a:buNone/>
              <a:defRPr sz="1100"/>
            </a:lvl5pPr>
            <a:lvl6pPr marL="1836801" indent="0">
              <a:buNone/>
              <a:defRPr sz="1100"/>
            </a:lvl6pPr>
            <a:lvl7pPr marL="2204161" indent="0">
              <a:buNone/>
              <a:defRPr sz="1100"/>
            </a:lvl7pPr>
            <a:lvl8pPr marL="2571521" indent="0">
              <a:buNone/>
              <a:defRPr sz="1100"/>
            </a:lvl8pPr>
            <a:lvl9pPr marL="2938882" indent="0">
              <a:buNone/>
              <a:defRPr sz="1100"/>
            </a:lvl9pPr>
          </a:lstStyle>
          <a:p>
            <a:pPr lvl="0"/>
            <a:r>
              <a:rPr lang="en-US"/>
              <a:t>Click to edit Master text styles</a:t>
            </a:r>
          </a:p>
        </p:txBody>
      </p:sp>
    </p:spTree>
    <p:extLst>
      <p:ext uri="{BB962C8B-B14F-4D97-AF65-F5344CB8AC3E}">
        <p14:creationId xmlns:p14="http://schemas.microsoft.com/office/powerpoint/2010/main" val="15900762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a:prstGeom prst="rect">
            <a:avLst/>
          </a:prstGeom>
        </p:spPr>
        <p:txBody>
          <a:bodyPr lIns="73472" tIns="36736" rIns="73472" bIns="36736"/>
          <a:lstStyle/>
          <a:p>
            <a:r>
              <a:rPr lang="en-US" dirty="0"/>
              <a:t>Click to edit Master title style</a:t>
            </a:r>
            <a:endParaRPr lang="en-GB" dirty="0"/>
          </a:p>
        </p:txBody>
      </p:sp>
      <p:sp>
        <p:nvSpPr>
          <p:cNvPr id="3" name="Content Placeholder 2"/>
          <p:cNvSpPr>
            <a:spLocks noGrp="1"/>
          </p:cNvSpPr>
          <p:nvPr>
            <p:ph sz="half" idx="1"/>
          </p:nvPr>
        </p:nvSpPr>
        <p:spPr>
          <a:xfrm>
            <a:off x="457200" y="1200150"/>
            <a:ext cx="4046220" cy="3394710"/>
          </a:xfrm>
          <a:prstGeom prst="rect">
            <a:avLst/>
          </a:prstGeom>
        </p:spPr>
        <p:txBody>
          <a:bodyPr lIns="73472" tIns="36736" rIns="73472" bIns="36736"/>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0580" y="1200150"/>
            <a:ext cx="4046220" cy="3394710"/>
          </a:xfrm>
          <a:prstGeom prst="rect">
            <a:avLst/>
          </a:prstGeom>
        </p:spPr>
        <p:txBody>
          <a:bodyPr lIns="73472" tIns="36736" rIns="73472" bIns="36736"/>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93019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72" tIns="36736" rIns="73472" bIns="36736"/>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0858"/>
            <a:ext cx="4040505" cy="480060"/>
          </a:xfrm>
          <a:prstGeom prst="rect">
            <a:avLst/>
          </a:prstGeom>
        </p:spPr>
        <p:txBody>
          <a:bodyPr lIns="73472" tIns="36736" rIns="73472" bIns="36736" anchor="b"/>
          <a:lstStyle>
            <a:lvl1pPr marL="0" indent="0">
              <a:buNone/>
              <a:defRPr sz="1900" b="1"/>
            </a:lvl1pPr>
            <a:lvl2pPr marL="367360" indent="0">
              <a:buNone/>
              <a:defRPr sz="1600" b="1"/>
            </a:lvl2pPr>
            <a:lvl3pPr marL="734720" indent="0">
              <a:buNone/>
              <a:defRPr sz="1400" b="1"/>
            </a:lvl3pPr>
            <a:lvl4pPr marL="1102081" indent="0">
              <a:buNone/>
              <a:defRPr sz="1300" b="1"/>
            </a:lvl4pPr>
            <a:lvl5pPr marL="1469441" indent="0">
              <a:buNone/>
              <a:defRPr sz="1300" b="1"/>
            </a:lvl5pPr>
            <a:lvl6pPr marL="1836801" indent="0">
              <a:buNone/>
              <a:defRPr sz="1300" b="1"/>
            </a:lvl6pPr>
            <a:lvl7pPr marL="2204161" indent="0">
              <a:buNone/>
              <a:defRPr sz="1300" b="1"/>
            </a:lvl7pPr>
            <a:lvl8pPr marL="2571521" indent="0">
              <a:buNone/>
              <a:defRPr sz="1300" b="1"/>
            </a:lvl8pPr>
            <a:lvl9pPr marL="2938882"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0918"/>
            <a:ext cx="4040505" cy="2963942"/>
          </a:xfrm>
          <a:prstGeom prst="rect">
            <a:avLst/>
          </a:prstGeom>
        </p:spPr>
        <p:txBody>
          <a:bodyPr lIns="73472" tIns="36736" rIns="73472" bIns="36736"/>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867" y="1150858"/>
            <a:ext cx="4041933" cy="480060"/>
          </a:xfrm>
          <a:prstGeom prst="rect">
            <a:avLst/>
          </a:prstGeom>
        </p:spPr>
        <p:txBody>
          <a:bodyPr lIns="73472" tIns="36736" rIns="73472" bIns="36736" anchor="b"/>
          <a:lstStyle>
            <a:lvl1pPr marL="0" indent="0">
              <a:buNone/>
              <a:defRPr sz="1900" b="1"/>
            </a:lvl1pPr>
            <a:lvl2pPr marL="367360" indent="0">
              <a:buNone/>
              <a:defRPr sz="1600" b="1"/>
            </a:lvl2pPr>
            <a:lvl3pPr marL="734720" indent="0">
              <a:buNone/>
              <a:defRPr sz="1400" b="1"/>
            </a:lvl3pPr>
            <a:lvl4pPr marL="1102081" indent="0">
              <a:buNone/>
              <a:defRPr sz="1300" b="1"/>
            </a:lvl4pPr>
            <a:lvl5pPr marL="1469441" indent="0">
              <a:buNone/>
              <a:defRPr sz="1300" b="1"/>
            </a:lvl5pPr>
            <a:lvl6pPr marL="1836801" indent="0">
              <a:buNone/>
              <a:defRPr sz="1300" b="1"/>
            </a:lvl6pPr>
            <a:lvl7pPr marL="2204161" indent="0">
              <a:buNone/>
              <a:defRPr sz="1300" b="1"/>
            </a:lvl7pPr>
            <a:lvl8pPr marL="2571521" indent="0">
              <a:buNone/>
              <a:defRPr sz="1300" b="1"/>
            </a:lvl8pPr>
            <a:lvl9pPr marL="2938882"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4867" y="1630918"/>
            <a:ext cx="4041933" cy="2963942"/>
          </a:xfrm>
          <a:prstGeom prst="rect">
            <a:avLst/>
          </a:prstGeom>
        </p:spPr>
        <p:txBody>
          <a:bodyPr lIns="73472" tIns="36736" rIns="73472" bIns="36736"/>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78415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a:prstGeom prst="rect">
            <a:avLst/>
          </a:prstGeom>
        </p:spPr>
        <p:txBody>
          <a:bodyPr lIns="73472" tIns="36736" rIns="73472" bIns="36736"/>
          <a:lstStyle/>
          <a:p>
            <a:r>
              <a:rPr lang="en-US"/>
              <a:t>Click to edit Master title style</a:t>
            </a:r>
            <a:endParaRPr lang="en-GB"/>
          </a:p>
        </p:txBody>
      </p:sp>
    </p:spTree>
    <p:extLst>
      <p:ext uri="{BB962C8B-B14F-4D97-AF65-F5344CB8AC3E}">
        <p14:creationId xmlns:p14="http://schemas.microsoft.com/office/powerpoint/2010/main" val="3134495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491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669"/>
            <a:ext cx="3008948" cy="871180"/>
          </a:xfrm>
          <a:prstGeom prst="rect">
            <a:avLst/>
          </a:prstGeom>
        </p:spPr>
        <p:txBody>
          <a:bodyPr lIns="73472" tIns="36736" rIns="73472" bIns="36736" anchor="b"/>
          <a:lstStyle>
            <a:lvl1pPr algn="l">
              <a:defRPr sz="1600" b="1"/>
            </a:lvl1pPr>
          </a:lstStyle>
          <a:p>
            <a:r>
              <a:rPr lang="en-US"/>
              <a:t>Click to edit Master title style</a:t>
            </a:r>
            <a:endParaRPr lang="en-GB"/>
          </a:p>
        </p:txBody>
      </p:sp>
      <p:sp>
        <p:nvSpPr>
          <p:cNvPr id="3" name="Content Placeholder 2"/>
          <p:cNvSpPr>
            <a:spLocks noGrp="1"/>
          </p:cNvSpPr>
          <p:nvPr>
            <p:ph idx="1"/>
          </p:nvPr>
        </p:nvSpPr>
        <p:spPr>
          <a:xfrm>
            <a:off x="3574733" y="204669"/>
            <a:ext cx="5112068" cy="4390191"/>
          </a:xfrm>
          <a:prstGeom prst="rect">
            <a:avLst/>
          </a:prstGeom>
        </p:spPr>
        <p:txBody>
          <a:bodyPr lIns="73472" tIns="36736" rIns="73472" bIns="36736"/>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075849"/>
            <a:ext cx="3008948" cy="3519011"/>
          </a:xfrm>
          <a:prstGeom prst="rect">
            <a:avLst/>
          </a:prstGeom>
        </p:spPr>
        <p:txBody>
          <a:bodyPr lIns="73472" tIns="36736" rIns="73472" bIns="36736"/>
          <a:lstStyle>
            <a:lvl1pPr marL="0" indent="0">
              <a:buNone/>
              <a:defRPr sz="1100"/>
            </a:lvl1pPr>
            <a:lvl2pPr marL="367360" indent="0">
              <a:buNone/>
              <a:defRPr sz="1000"/>
            </a:lvl2pPr>
            <a:lvl3pPr marL="734720" indent="0">
              <a:buNone/>
              <a:defRPr sz="800"/>
            </a:lvl3pPr>
            <a:lvl4pPr marL="1102081" indent="0">
              <a:buNone/>
              <a:defRPr sz="700"/>
            </a:lvl4pPr>
            <a:lvl5pPr marL="1469441" indent="0">
              <a:buNone/>
              <a:defRPr sz="700"/>
            </a:lvl5pPr>
            <a:lvl6pPr marL="1836801" indent="0">
              <a:buNone/>
              <a:defRPr sz="700"/>
            </a:lvl6pPr>
            <a:lvl7pPr marL="2204161" indent="0">
              <a:buNone/>
              <a:defRPr sz="700"/>
            </a:lvl7pPr>
            <a:lvl8pPr marL="2571521" indent="0">
              <a:buNone/>
              <a:defRPr sz="700"/>
            </a:lvl8pPr>
            <a:lvl9pPr marL="2938882" indent="0">
              <a:buNone/>
              <a:defRPr sz="700"/>
            </a:lvl9pPr>
          </a:lstStyle>
          <a:p>
            <a:pPr lvl="0"/>
            <a:r>
              <a:rPr lang="en-US"/>
              <a:t>Click to edit Master text styles</a:t>
            </a:r>
          </a:p>
        </p:txBody>
      </p:sp>
    </p:spTree>
    <p:extLst>
      <p:ext uri="{BB962C8B-B14F-4D97-AF65-F5344CB8AC3E}">
        <p14:creationId xmlns:p14="http://schemas.microsoft.com/office/powerpoint/2010/main" val="42308231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3600450"/>
            <a:ext cx="5486400" cy="425411"/>
          </a:xfrm>
          <a:prstGeom prst="rect">
            <a:avLst/>
          </a:prstGeom>
        </p:spPr>
        <p:txBody>
          <a:bodyPr lIns="73472" tIns="36736" rIns="73472" bIns="36736" anchor="b"/>
          <a:lstStyle>
            <a:lvl1pPr algn="l">
              <a:defRPr sz="1600" b="1"/>
            </a:lvl1pPr>
          </a:lstStyle>
          <a:p>
            <a:r>
              <a:rPr lang="en-US"/>
              <a:t>Click to edit Master title style</a:t>
            </a:r>
            <a:endParaRPr lang="en-GB"/>
          </a:p>
        </p:txBody>
      </p:sp>
      <p:sp>
        <p:nvSpPr>
          <p:cNvPr id="3" name="Picture Placeholder 2"/>
          <p:cNvSpPr>
            <a:spLocks noGrp="1"/>
          </p:cNvSpPr>
          <p:nvPr>
            <p:ph type="pic" idx="1"/>
          </p:nvPr>
        </p:nvSpPr>
        <p:spPr>
          <a:xfrm>
            <a:off x="1791653" y="459701"/>
            <a:ext cx="5486400" cy="3086100"/>
          </a:xfrm>
          <a:prstGeom prst="rect">
            <a:avLst/>
          </a:prstGeom>
        </p:spPr>
        <p:txBody>
          <a:bodyPr lIns="73472" tIns="36736" rIns="73472" bIns="36736"/>
          <a:lstStyle>
            <a:lvl1pPr marL="0" indent="0">
              <a:buNone/>
              <a:defRPr sz="2600"/>
            </a:lvl1pPr>
            <a:lvl2pPr marL="367360" indent="0">
              <a:buNone/>
              <a:defRPr sz="2200"/>
            </a:lvl2pPr>
            <a:lvl3pPr marL="734720" indent="0">
              <a:buNone/>
              <a:defRPr sz="1900"/>
            </a:lvl3pPr>
            <a:lvl4pPr marL="1102081" indent="0">
              <a:buNone/>
              <a:defRPr sz="1600"/>
            </a:lvl4pPr>
            <a:lvl5pPr marL="1469441" indent="0">
              <a:buNone/>
              <a:defRPr sz="1600"/>
            </a:lvl5pPr>
            <a:lvl6pPr marL="1836801" indent="0">
              <a:buNone/>
              <a:defRPr sz="1600"/>
            </a:lvl6pPr>
            <a:lvl7pPr marL="2204161" indent="0">
              <a:buNone/>
              <a:defRPr sz="1600"/>
            </a:lvl7pPr>
            <a:lvl8pPr marL="2571521" indent="0">
              <a:buNone/>
              <a:defRPr sz="1600"/>
            </a:lvl8pPr>
            <a:lvl9pPr marL="2938882" indent="0">
              <a:buNone/>
              <a:defRPr sz="1600"/>
            </a:lvl9pPr>
          </a:lstStyle>
          <a:p>
            <a:pPr lvl="0"/>
            <a:endParaRPr lang="en-GB" noProof="0">
              <a:sym typeface="Gill Sans" pitchFamily="34" charset="0"/>
            </a:endParaRPr>
          </a:p>
        </p:txBody>
      </p:sp>
      <p:sp>
        <p:nvSpPr>
          <p:cNvPr id="4" name="Text Placeholder 3"/>
          <p:cNvSpPr>
            <a:spLocks noGrp="1"/>
          </p:cNvSpPr>
          <p:nvPr>
            <p:ph type="body" sz="half" idx="2"/>
          </p:nvPr>
        </p:nvSpPr>
        <p:spPr>
          <a:xfrm>
            <a:off x="1791653" y="4025861"/>
            <a:ext cx="5486400" cy="603289"/>
          </a:xfrm>
          <a:prstGeom prst="rect">
            <a:avLst/>
          </a:prstGeom>
        </p:spPr>
        <p:txBody>
          <a:bodyPr lIns="73472" tIns="36736" rIns="73472" bIns="36736"/>
          <a:lstStyle>
            <a:lvl1pPr marL="0" indent="0">
              <a:buNone/>
              <a:defRPr sz="1100"/>
            </a:lvl1pPr>
            <a:lvl2pPr marL="367360" indent="0">
              <a:buNone/>
              <a:defRPr sz="1000"/>
            </a:lvl2pPr>
            <a:lvl3pPr marL="734720" indent="0">
              <a:buNone/>
              <a:defRPr sz="800"/>
            </a:lvl3pPr>
            <a:lvl4pPr marL="1102081" indent="0">
              <a:buNone/>
              <a:defRPr sz="700"/>
            </a:lvl4pPr>
            <a:lvl5pPr marL="1469441" indent="0">
              <a:buNone/>
              <a:defRPr sz="700"/>
            </a:lvl5pPr>
            <a:lvl6pPr marL="1836801" indent="0">
              <a:buNone/>
              <a:defRPr sz="700"/>
            </a:lvl6pPr>
            <a:lvl7pPr marL="2204161" indent="0">
              <a:buNone/>
              <a:defRPr sz="700"/>
            </a:lvl7pPr>
            <a:lvl8pPr marL="2571521" indent="0">
              <a:buNone/>
              <a:defRPr sz="700"/>
            </a:lvl8pPr>
            <a:lvl9pPr marL="2938882" indent="0">
              <a:buNone/>
              <a:defRPr sz="700"/>
            </a:lvl9pPr>
          </a:lstStyle>
          <a:p>
            <a:pPr lvl="0"/>
            <a:r>
              <a:rPr lang="en-US"/>
              <a:t>Click to edit Master text styles</a:t>
            </a:r>
          </a:p>
        </p:txBody>
      </p:sp>
    </p:spTree>
    <p:extLst>
      <p:ext uri="{BB962C8B-B14F-4D97-AF65-F5344CB8AC3E}">
        <p14:creationId xmlns:p14="http://schemas.microsoft.com/office/powerpoint/2010/main" val="35028696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27E5B-8759-4836-A851-BD5E4DCA84BB}"/>
              </a:ext>
            </a:extLst>
          </p:cNvPr>
          <p:cNvSpPr/>
          <p:nvPr userDrawn="1"/>
        </p:nvSpPr>
        <p:spPr bwMode="auto">
          <a:xfrm>
            <a:off x="0" y="0"/>
            <a:ext cx="9144000" cy="818970"/>
          </a:xfrm>
          <a:prstGeom prst="rect">
            <a:avLst/>
          </a:prstGeom>
          <a:solidFill>
            <a:srgbClr val="AF262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Gill Sans" pitchFamily="34" charset="0"/>
              <a:sym typeface="Gill Sans" pitchFamily="34" charset="0"/>
            </a:endParaRPr>
          </a:p>
        </p:txBody>
      </p:sp>
      <p:pic>
        <p:nvPicPr>
          <p:cNvPr id="3" name="Picture 6"/>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6958013" y="165100"/>
            <a:ext cx="1935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cxnSp>
        <p:nvCxnSpPr>
          <p:cNvPr id="7" name="Straight Connector 6">
            <a:extLst>
              <a:ext uri="{FF2B5EF4-FFF2-40B4-BE49-F238E27FC236}">
                <a16:creationId xmlns:a16="http://schemas.microsoft.com/office/drawing/2014/main" id="{4A7B502C-C488-4E34-AD00-9EA48A0FB6CE}"/>
              </a:ext>
            </a:extLst>
          </p:cNvPr>
          <p:cNvCxnSpPr>
            <a:cxnSpLocks/>
          </p:cNvCxnSpPr>
          <p:nvPr userDrawn="1"/>
        </p:nvCxnSpPr>
        <p:spPr>
          <a:xfrm>
            <a:off x="0" y="4919243"/>
            <a:ext cx="9144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5100">
          <a:solidFill>
            <a:schemeClr val="tx1"/>
          </a:solidFill>
          <a:latin typeface="+mj-lt"/>
          <a:ea typeface="+mj-ea"/>
          <a:cs typeface="+mj-cs"/>
          <a:sym typeface="Gill Sans" charset="0"/>
        </a:defRPr>
      </a:lvl1pPr>
      <a:lvl2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5pPr>
      <a:lvl6pPr marL="367360"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6pPr>
      <a:lvl7pPr marL="734720"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7pPr>
      <a:lvl8pPr marL="1102081"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8pPr>
      <a:lvl9pPr marL="1469441"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9pPr>
    </p:titleStyle>
    <p:bodyStyle>
      <a:lvl1pPr marL="274638" indent="-274638" algn="ctr" rtl="0" eaLnBrk="0" fontAlgn="base" hangingPunct="0">
        <a:spcBef>
          <a:spcPct val="0"/>
        </a:spcBef>
        <a:spcAft>
          <a:spcPct val="0"/>
        </a:spcAft>
        <a:defRPr sz="2200">
          <a:solidFill>
            <a:schemeClr val="tx1"/>
          </a:solidFill>
          <a:latin typeface="+mn-lt"/>
          <a:ea typeface="+mn-ea"/>
          <a:cs typeface="+mn-cs"/>
          <a:sym typeface="Gill Sans" charset="0"/>
        </a:defRPr>
      </a:lvl1pPr>
      <a:lvl2pPr marL="596900" indent="-228600" algn="ctr" rtl="0" eaLnBrk="0" fontAlgn="base" hangingPunct="0">
        <a:spcBef>
          <a:spcPct val="0"/>
        </a:spcBef>
        <a:spcAft>
          <a:spcPct val="0"/>
        </a:spcAft>
        <a:defRPr sz="2200">
          <a:solidFill>
            <a:schemeClr val="tx1"/>
          </a:solidFill>
          <a:latin typeface="+mn-lt"/>
          <a:ea typeface="+mn-ea"/>
          <a:cs typeface="+mn-cs"/>
          <a:sym typeface="Gill Sans" charset="0"/>
        </a:defRPr>
      </a:lvl2pPr>
      <a:lvl3pPr marL="917575" indent="-182563" algn="ctr" rtl="0" eaLnBrk="0" fontAlgn="base" hangingPunct="0">
        <a:spcBef>
          <a:spcPct val="0"/>
        </a:spcBef>
        <a:spcAft>
          <a:spcPct val="0"/>
        </a:spcAft>
        <a:defRPr sz="2200">
          <a:solidFill>
            <a:schemeClr val="tx1"/>
          </a:solidFill>
          <a:latin typeface="+mn-lt"/>
          <a:ea typeface="+mn-ea"/>
          <a:cs typeface="+mn-cs"/>
          <a:sym typeface="Gill Sans" charset="0"/>
        </a:defRPr>
      </a:lvl3pPr>
      <a:lvl4pPr marL="1284288" indent="-182563" algn="ctr" rtl="0" eaLnBrk="0" fontAlgn="base" hangingPunct="0">
        <a:spcBef>
          <a:spcPct val="0"/>
        </a:spcBef>
        <a:spcAft>
          <a:spcPct val="0"/>
        </a:spcAft>
        <a:defRPr sz="2200">
          <a:solidFill>
            <a:schemeClr val="tx1"/>
          </a:solidFill>
          <a:latin typeface="+mn-lt"/>
          <a:ea typeface="+mn-ea"/>
          <a:cs typeface="+mn-cs"/>
          <a:sym typeface="Gill Sans" charset="0"/>
        </a:defRPr>
      </a:lvl4pPr>
      <a:lvl5pPr marL="1652588" indent="-182563" algn="ctr" rtl="0" eaLnBrk="0" fontAlgn="base" hangingPunct="0">
        <a:spcBef>
          <a:spcPct val="0"/>
        </a:spcBef>
        <a:spcAft>
          <a:spcPct val="0"/>
        </a:spcAft>
        <a:defRPr sz="2200">
          <a:solidFill>
            <a:schemeClr val="tx1"/>
          </a:solidFill>
          <a:latin typeface="+mn-lt"/>
          <a:ea typeface="+mn-ea"/>
          <a:cs typeface="+mn-cs"/>
          <a:sym typeface="Gill Sans" charset="0"/>
        </a:defRPr>
      </a:lvl5pPr>
      <a:lvl6pPr marL="367360" algn="ctr" rtl="0" fontAlgn="base">
        <a:spcBef>
          <a:spcPct val="0"/>
        </a:spcBef>
        <a:spcAft>
          <a:spcPct val="0"/>
        </a:spcAft>
        <a:defRPr sz="2200">
          <a:solidFill>
            <a:schemeClr val="tx1"/>
          </a:solidFill>
          <a:latin typeface="+mn-lt"/>
          <a:ea typeface="+mn-ea"/>
          <a:cs typeface="+mn-cs"/>
          <a:sym typeface="Gill Sans" pitchFamily="34" charset="0"/>
        </a:defRPr>
      </a:lvl6pPr>
      <a:lvl7pPr marL="734720" algn="ctr" rtl="0" fontAlgn="base">
        <a:spcBef>
          <a:spcPct val="0"/>
        </a:spcBef>
        <a:spcAft>
          <a:spcPct val="0"/>
        </a:spcAft>
        <a:defRPr sz="2200">
          <a:solidFill>
            <a:schemeClr val="tx1"/>
          </a:solidFill>
          <a:latin typeface="+mn-lt"/>
          <a:ea typeface="+mn-ea"/>
          <a:cs typeface="+mn-cs"/>
          <a:sym typeface="Gill Sans" pitchFamily="34" charset="0"/>
        </a:defRPr>
      </a:lvl7pPr>
      <a:lvl8pPr marL="1102081" algn="ctr" rtl="0" fontAlgn="base">
        <a:spcBef>
          <a:spcPct val="0"/>
        </a:spcBef>
        <a:spcAft>
          <a:spcPct val="0"/>
        </a:spcAft>
        <a:defRPr sz="2200">
          <a:solidFill>
            <a:schemeClr val="tx1"/>
          </a:solidFill>
          <a:latin typeface="+mn-lt"/>
          <a:ea typeface="+mn-ea"/>
          <a:cs typeface="+mn-cs"/>
          <a:sym typeface="Gill Sans" pitchFamily="34" charset="0"/>
        </a:defRPr>
      </a:lvl8pPr>
      <a:lvl9pPr marL="1469441" algn="ctr" rtl="0" fontAlgn="base">
        <a:spcBef>
          <a:spcPct val="0"/>
        </a:spcBef>
        <a:spcAft>
          <a:spcPct val="0"/>
        </a:spcAft>
        <a:defRPr sz="2200">
          <a:solidFill>
            <a:schemeClr val="tx1"/>
          </a:solidFill>
          <a:latin typeface="+mn-lt"/>
          <a:ea typeface="+mn-ea"/>
          <a:cs typeface="+mn-cs"/>
          <a:sym typeface="Gill Sans" pitchFamily="34" charset="0"/>
        </a:defRPr>
      </a:lvl9pPr>
    </p:bodyStyle>
    <p:otherStyle>
      <a:defPPr>
        <a:defRPr lang="en-US"/>
      </a:defPPr>
      <a:lvl1pPr marL="0" algn="l" defTabSz="734720" rtl="0" eaLnBrk="1" latinLnBrk="0" hangingPunct="1">
        <a:defRPr sz="1400" kern="1200">
          <a:solidFill>
            <a:schemeClr val="tx1"/>
          </a:solidFill>
          <a:latin typeface="+mn-lt"/>
          <a:ea typeface="+mn-ea"/>
          <a:cs typeface="+mn-cs"/>
        </a:defRPr>
      </a:lvl1pPr>
      <a:lvl2pPr marL="367360" algn="l" defTabSz="734720" rtl="0" eaLnBrk="1" latinLnBrk="0" hangingPunct="1">
        <a:defRPr sz="1400" kern="1200">
          <a:solidFill>
            <a:schemeClr val="tx1"/>
          </a:solidFill>
          <a:latin typeface="+mn-lt"/>
          <a:ea typeface="+mn-ea"/>
          <a:cs typeface="+mn-cs"/>
        </a:defRPr>
      </a:lvl2pPr>
      <a:lvl3pPr marL="734720" algn="l" defTabSz="734720" rtl="0" eaLnBrk="1" latinLnBrk="0" hangingPunct="1">
        <a:defRPr sz="1400" kern="1200">
          <a:solidFill>
            <a:schemeClr val="tx1"/>
          </a:solidFill>
          <a:latin typeface="+mn-lt"/>
          <a:ea typeface="+mn-ea"/>
          <a:cs typeface="+mn-cs"/>
        </a:defRPr>
      </a:lvl3pPr>
      <a:lvl4pPr marL="1102081" algn="l" defTabSz="734720" rtl="0" eaLnBrk="1" latinLnBrk="0" hangingPunct="1">
        <a:defRPr sz="1400" kern="1200">
          <a:solidFill>
            <a:schemeClr val="tx1"/>
          </a:solidFill>
          <a:latin typeface="+mn-lt"/>
          <a:ea typeface="+mn-ea"/>
          <a:cs typeface="+mn-cs"/>
        </a:defRPr>
      </a:lvl4pPr>
      <a:lvl5pPr marL="1469441" algn="l" defTabSz="734720" rtl="0" eaLnBrk="1" latinLnBrk="0" hangingPunct="1">
        <a:defRPr sz="1400" kern="1200">
          <a:solidFill>
            <a:schemeClr val="tx1"/>
          </a:solidFill>
          <a:latin typeface="+mn-lt"/>
          <a:ea typeface="+mn-ea"/>
          <a:cs typeface="+mn-cs"/>
        </a:defRPr>
      </a:lvl5pPr>
      <a:lvl6pPr marL="1836801" algn="l" defTabSz="734720" rtl="0" eaLnBrk="1" latinLnBrk="0" hangingPunct="1">
        <a:defRPr sz="1400" kern="1200">
          <a:solidFill>
            <a:schemeClr val="tx1"/>
          </a:solidFill>
          <a:latin typeface="+mn-lt"/>
          <a:ea typeface="+mn-ea"/>
          <a:cs typeface="+mn-cs"/>
        </a:defRPr>
      </a:lvl6pPr>
      <a:lvl7pPr marL="2204161" algn="l" defTabSz="734720" rtl="0" eaLnBrk="1" latinLnBrk="0" hangingPunct="1">
        <a:defRPr sz="1400" kern="1200">
          <a:solidFill>
            <a:schemeClr val="tx1"/>
          </a:solidFill>
          <a:latin typeface="+mn-lt"/>
          <a:ea typeface="+mn-ea"/>
          <a:cs typeface="+mn-cs"/>
        </a:defRPr>
      </a:lvl7pPr>
      <a:lvl8pPr marL="2571521" algn="l" defTabSz="734720" rtl="0" eaLnBrk="1" latinLnBrk="0" hangingPunct="1">
        <a:defRPr sz="1400" kern="1200">
          <a:solidFill>
            <a:schemeClr val="tx1"/>
          </a:solidFill>
          <a:latin typeface="+mn-lt"/>
          <a:ea typeface="+mn-ea"/>
          <a:cs typeface="+mn-cs"/>
        </a:defRPr>
      </a:lvl8pPr>
      <a:lvl9pPr marL="2938882" algn="l" defTabSz="73472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101590" tIns="50795" rIns="101590" bIns="50795"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0"/>
            <a:ext cx="8229600" cy="3394472"/>
          </a:xfrm>
          <a:prstGeom prst="rect">
            <a:avLst/>
          </a:prstGeom>
        </p:spPr>
        <p:txBody>
          <a:bodyPr vert="horz" lIns="101590" tIns="50795" rIns="101590" bIns="507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1" y="4767263"/>
            <a:ext cx="2133600" cy="273844"/>
          </a:xfrm>
          <a:prstGeom prst="rect">
            <a:avLst/>
          </a:prstGeom>
        </p:spPr>
        <p:txBody>
          <a:bodyPr vert="horz" lIns="101590" tIns="50795" rIns="101590" bIns="50795" rtlCol="0" anchor="ctr"/>
          <a:lstStyle>
            <a:lvl1pPr algn="l">
              <a:defRPr sz="878">
                <a:solidFill>
                  <a:schemeClr val="tx1">
                    <a:tint val="75000"/>
                  </a:schemeClr>
                </a:solidFill>
              </a:defRPr>
            </a:lvl1pPr>
          </a:lstStyle>
          <a:p>
            <a:fld id="{89EE0EAE-CB42-417A-A398-9DD0B61FBBA5}" type="datetimeFigureOut">
              <a:rPr lang="en-GB" smtClean="0"/>
              <a:t>04/03/2021</a:t>
            </a:fld>
            <a:endParaRPr lang="en-GB"/>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101590" tIns="50795" rIns="101590" bIns="50795" rtlCol="0" anchor="ctr"/>
          <a:lstStyle>
            <a:lvl1pPr algn="ctr">
              <a:defRPr sz="87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101590" tIns="50795" rIns="101590" bIns="50795" rtlCol="0" anchor="ctr"/>
          <a:lstStyle>
            <a:lvl1pPr algn="r">
              <a:defRPr sz="878">
                <a:solidFill>
                  <a:schemeClr val="tx1">
                    <a:tint val="75000"/>
                  </a:schemeClr>
                </a:solidFill>
              </a:defRPr>
            </a:lvl1pPr>
          </a:lstStyle>
          <a:p>
            <a:fld id="{BBF5F796-791F-40E1-8E75-477F26E1AF1C}" type="slidenum">
              <a:rPr lang="en-GB" smtClean="0"/>
              <a:t>‹#›</a:t>
            </a:fld>
            <a:endParaRPr lang="en-GB"/>
          </a:p>
        </p:txBody>
      </p:sp>
    </p:spTree>
    <p:extLst>
      <p:ext uri="{BB962C8B-B14F-4D97-AF65-F5344CB8AC3E}">
        <p14:creationId xmlns:p14="http://schemas.microsoft.com/office/powerpoint/2010/main" val="39289714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33" rtl="0" eaLnBrk="1" latinLnBrk="0" hangingPunct="1">
        <a:spcBef>
          <a:spcPct val="0"/>
        </a:spcBef>
        <a:buNone/>
        <a:defRPr sz="3308" kern="1200">
          <a:solidFill>
            <a:schemeClr val="tx1"/>
          </a:solidFill>
          <a:latin typeface="+mj-lt"/>
          <a:ea typeface="+mj-ea"/>
          <a:cs typeface="+mj-cs"/>
        </a:defRPr>
      </a:lvl1pPr>
    </p:titleStyle>
    <p:bodyStyle>
      <a:lvl1pPr marL="257187" indent="-257187" algn="l" defTabSz="685833" rtl="0" eaLnBrk="1" latinLnBrk="0" hangingPunct="1">
        <a:spcBef>
          <a:spcPct val="20000"/>
        </a:spcBef>
        <a:buFont typeface="Arial" panose="020B0604020202020204" pitchFamily="34" charset="0"/>
        <a:buChar char="•"/>
        <a:defRPr sz="2430" kern="1200">
          <a:solidFill>
            <a:schemeClr val="tx1"/>
          </a:solidFill>
          <a:latin typeface="+mn-lt"/>
          <a:ea typeface="+mn-ea"/>
          <a:cs typeface="+mn-cs"/>
        </a:defRPr>
      </a:lvl1pPr>
      <a:lvl2pPr marL="557239" indent="-214323" algn="l" defTabSz="685833" rtl="0" eaLnBrk="1" latinLnBrk="0" hangingPunct="1">
        <a:spcBef>
          <a:spcPct val="20000"/>
        </a:spcBef>
        <a:buFont typeface="Arial" panose="020B0604020202020204" pitchFamily="34" charset="0"/>
        <a:buChar char="–"/>
        <a:defRPr sz="2093" kern="1200">
          <a:solidFill>
            <a:schemeClr val="tx1"/>
          </a:solidFill>
          <a:latin typeface="+mn-lt"/>
          <a:ea typeface="+mn-ea"/>
          <a:cs typeface="+mn-cs"/>
        </a:defRPr>
      </a:lvl2pPr>
      <a:lvl3pPr marL="857291" indent="-171459" algn="l" defTabSz="685833" rtl="0" eaLnBrk="1" latinLnBrk="0" hangingPunct="1">
        <a:spcBef>
          <a:spcPct val="20000"/>
        </a:spcBef>
        <a:buFont typeface="Arial" panose="020B0604020202020204" pitchFamily="34" charset="0"/>
        <a:buChar char="•"/>
        <a:defRPr sz="1823" kern="1200">
          <a:solidFill>
            <a:schemeClr val="tx1"/>
          </a:solidFill>
          <a:latin typeface="+mn-lt"/>
          <a:ea typeface="+mn-ea"/>
          <a:cs typeface="+mn-cs"/>
        </a:defRPr>
      </a:lvl3pPr>
      <a:lvl4pPr marL="1200208" indent="-171459" algn="l" defTabSz="685833" rtl="0" eaLnBrk="1" latinLnBrk="0" hangingPunct="1">
        <a:spcBef>
          <a:spcPct val="20000"/>
        </a:spcBef>
        <a:buFont typeface="Arial" panose="020B0604020202020204" pitchFamily="34" charset="0"/>
        <a:buChar char="–"/>
        <a:defRPr sz="1485" kern="1200">
          <a:solidFill>
            <a:schemeClr val="tx1"/>
          </a:solidFill>
          <a:latin typeface="+mn-lt"/>
          <a:ea typeface="+mn-ea"/>
          <a:cs typeface="+mn-cs"/>
        </a:defRPr>
      </a:lvl4pPr>
      <a:lvl5pPr marL="1543124" indent="-171459" algn="l" defTabSz="685833" rtl="0" eaLnBrk="1" latinLnBrk="0" hangingPunct="1">
        <a:spcBef>
          <a:spcPct val="20000"/>
        </a:spcBef>
        <a:buFont typeface="Arial" panose="020B0604020202020204" pitchFamily="34" charset="0"/>
        <a:buChar char="»"/>
        <a:defRPr sz="1485" kern="1200">
          <a:solidFill>
            <a:schemeClr val="tx1"/>
          </a:solidFill>
          <a:latin typeface="+mn-lt"/>
          <a:ea typeface="+mn-ea"/>
          <a:cs typeface="+mn-cs"/>
        </a:defRPr>
      </a:lvl5pPr>
      <a:lvl6pPr marL="1886041" indent="-171459" algn="l" defTabSz="685833" rtl="0" eaLnBrk="1" latinLnBrk="0" hangingPunct="1">
        <a:spcBef>
          <a:spcPct val="20000"/>
        </a:spcBef>
        <a:buFont typeface="Arial" panose="020B0604020202020204" pitchFamily="34" charset="0"/>
        <a:buChar char="•"/>
        <a:defRPr sz="1485" kern="1200">
          <a:solidFill>
            <a:schemeClr val="tx1"/>
          </a:solidFill>
          <a:latin typeface="+mn-lt"/>
          <a:ea typeface="+mn-ea"/>
          <a:cs typeface="+mn-cs"/>
        </a:defRPr>
      </a:lvl6pPr>
      <a:lvl7pPr marL="2228957" indent="-171459" algn="l" defTabSz="685833" rtl="0" eaLnBrk="1" latinLnBrk="0" hangingPunct="1">
        <a:spcBef>
          <a:spcPct val="20000"/>
        </a:spcBef>
        <a:buFont typeface="Arial" panose="020B0604020202020204" pitchFamily="34" charset="0"/>
        <a:buChar char="•"/>
        <a:defRPr sz="1485" kern="1200">
          <a:solidFill>
            <a:schemeClr val="tx1"/>
          </a:solidFill>
          <a:latin typeface="+mn-lt"/>
          <a:ea typeface="+mn-ea"/>
          <a:cs typeface="+mn-cs"/>
        </a:defRPr>
      </a:lvl7pPr>
      <a:lvl8pPr marL="2571874" indent="-171459" algn="l" defTabSz="685833" rtl="0" eaLnBrk="1" latinLnBrk="0" hangingPunct="1">
        <a:spcBef>
          <a:spcPct val="20000"/>
        </a:spcBef>
        <a:buFont typeface="Arial" panose="020B0604020202020204" pitchFamily="34" charset="0"/>
        <a:buChar char="•"/>
        <a:defRPr sz="1485" kern="1200">
          <a:solidFill>
            <a:schemeClr val="tx1"/>
          </a:solidFill>
          <a:latin typeface="+mn-lt"/>
          <a:ea typeface="+mn-ea"/>
          <a:cs typeface="+mn-cs"/>
        </a:defRPr>
      </a:lvl8pPr>
      <a:lvl9pPr marL="2914790" indent="-171459" algn="l" defTabSz="685833" rtl="0" eaLnBrk="1" latinLnBrk="0" hangingPunct="1">
        <a:spcBef>
          <a:spcPct val="2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685833" rtl="0" eaLnBrk="1" latinLnBrk="0" hangingPunct="1">
        <a:defRPr sz="1350" kern="1200">
          <a:solidFill>
            <a:schemeClr val="tx1"/>
          </a:solidFill>
          <a:latin typeface="+mn-lt"/>
          <a:ea typeface="+mn-ea"/>
          <a:cs typeface="+mn-cs"/>
        </a:defRPr>
      </a:lvl1pPr>
      <a:lvl2pPr marL="342916" algn="l" defTabSz="685833" rtl="0" eaLnBrk="1" latinLnBrk="0" hangingPunct="1">
        <a:defRPr sz="1350" kern="1200">
          <a:solidFill>
            <a:schemeClr val="tx1"/>
          </a:solidFill>
          <a:latin typeface="+mn-lt"/>
          <a:ea typeface="+mn-ea"/>
          <a:cs typeface="+mn-cs"/>
        </a:defRPr>
      </a:lvl2pPr>
      <a:lvl3pPr marL="685833" algn="l" defTabSz="685833" rtl="0" eaLnBrk="1" latinLnBrk="0" hangingPunct="1">
        <a:defRPr sz="1350" kern="1200">
          <a:solidFill>
            <a:schemeClr val="tx1"/>
          </a:solidFill>
          <a:latin typeface="+mn-lt"/>
          <a:ea typeface="+mn-ea"/>
          <a:cs typeface="+mn-cs"/>
        </a:defRPr>
      </a:lvl3pPr>
      <a:lvl4pPr marL="1028750" algn="l" defTabSz="685833" rtl="0" eaLnBrk="1" latinLnBrk="0" hangingPunct="1">
        <a:defRPr sz="1350" kern="1200">
          <a:solidFill>
            <a:schemeClr val="tx1"/>
          </a:solidFill>
          <a:latin typeface="+mn-lt"/>
          <a:ea typeface="+mn-ea"/>
          <a:cs typeface="+mn-cs"/>
        </a:defRPr>
      </a:lvl4pPr>
      <a:lvl5pPr marL="1371666" algn="l" defTabSz="685833" rtl="0" eaLnBrk="1" latinLnBrk="0" hangingPunct="1">
        <a:defRPr sz="1350" kern="1200">
          <a:solidFill>
            <a:schemeClr val="tx1"/>
          </a:solidFill>
          <a:latin typeface="+mn-lt"/>
          <a:ea typeface="+mn-ea"/>
          <a:cs typeface="+mn-cs"/>
        </a:defRPr>
      </a:lvl5pPr>
      <a:lvl6pPr marL="1714583" algn="l" defTabSz="685833" rtl="0" eaLnBrk="1" latinLnBrk="0" hangingPunct="1">
        <a:defRPr sz="1350" kern="1200">
          <a:solidFill>
            <a:schemeClr val="tx1"/>
          </a:solidFill>
          <a:latin typeface="+mn-lt"/>
          <a:ea typeface="+mn-ea"/>
          <a:cs typeface="+mn-cs"/>
        </a:defRPr>
      </a:lvl6pPr>
      <a:lvl7pPr marL="2057499" algn="l" defTabSz="685833" rtl="0" eaLnBrk="1" latinLnBrk="0" hangingPunct="1">
        <a:defRPr sz="1350" kern="1200">
          <a:solidFill>
            <a:schemeClr val="tx1"/>
          </a:solidFill>
          <a:latin typeface="+mn-lt"/>
          <a:ea typeface="+mn-ea"/>
          <a:cs typeface="+mn-cs"/>
        </a:defRPr>
      </a:lvl7pPr>
      <a:lvl8pPr marL="2400415" algn="l" defTabSz="685833" rtl="0" eaLnBrk="1" latinLnBrk="0" hangingPunct="1">
        <a:defRPr sz="1350" kern="1200">
          <a:solidFill>
            <a:schemeClr val="tx1"/>
          </a:solidFill>
          <a:latin typeface="+mn-lt"/>
          <a:ea typeface="+mn-ea"/>
          <a:cs typeface="+mn-cs"/>
        </a:defRPr>
      </a:lvl8pPr>
      <a:lvl9pPr marL="2743332" algn="l" defTabSz="68583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5.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7.png"/><Relationship Id="rId4" Type="http://schemas.openxmlformats.org/officeDocument/2006/relationships/chart" Target="../charts/chart2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7.png"/><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chart" Target="../charts/chart2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49356D-A99C-433B-90CA-33C345688BBC}"/>
              </a:ext>
            </a:extLst>
          </p:cNvPr>
          <p:cNvSpPr/>
          <p:nvPr/>
        </p:nvSpPr>
        <p:spPr bwMode="auto">
          <a:xfrm>
            <a:off x="0" y="0"/>
            <a:ext cx="9144000" cy="5143500"/>
          </a:xfrm>
          <a:prstGeom prst="rect">
            <a:avLst/>
          </a:prstGeom>
          <a:solidFill>
            <a:srgbClr val="AF262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noFill/>
              <a:effectLst/>
              <a:latin typeface="Gill Sans" pitchFamily="34" charset="0"/>
              <a:sym typeface="Gill Sans" pitchFamily="34" charset="0"/>
            </a:endParaRPr>
          </a:p>
        </p:txBody>
      </p:sp>
      <p:sp>
        <p:nvSpPr>
          <p:cNvPr id="9" name="Title 1">
            <a:extLst>
              <a:ext uri="{FF2B5EF4-FFF2-40B4-BE49-F238E27FC236}">
                <a16:creationId xmlns:a16="http://schemas.microsoft.com/office/drawing/2014/main" id="{E2D337C1-711E-4BE1-B7F3-DBDAB74982A2}"/>
              </a:ext>
            </a:extLst>
          </p:cNvPr>
          <p:cNvSpPr txBox="1">
            <a:spLocks/>
          </p:cNvSpPr>
          <p:nvPr/>
        </p:nvSpPr>
        <p:spPr>
          <a:xfrm>
            <a:off x="2973721" y="1621334"/>
            <a:ext cx="5801979" cy="1332732"/>
          </a:xfrm>
          <a:prstGeom prst="rect">
            <a:avLst/>
          </a:prstGeom>
        </p:spPr>
        <p:txBody>
          <a:bodyPr>
            <a:normAutofit fontScale="90000" lnSpcReduction="10000"/>
          </a:bodyPr>
          <a:lstStyle>
            <a:lvl1pPr algn="ctr" rtl="0" eaLnBrk="0" fontAlgn="base" hangingPunct="0">
              <a:spcBef>
                <a:spcPct val="0"/>
              </a:spcBef>
              <a:spcAft>
                <a:spcPct val="0"/>
              </a:spcAft>
              <a:defRPr sz="5100">
                <a:solidFill>
                  <a:schemeClr val="tx1"/>
                </a:solidFill>
                <a:latin typeface="+mj-lt"/>
                <a:ea typeface="+mj-ea"/>
                <a:cs typeface="+mj-cs"/>
                <a:sym typeface="Gill Sans" charset="0"/>
              </a:defRPr>
            </a:lvl1pPr>
            <a:lvl2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charset="0"/>
              </a:defRPr>
            </a:lvl5pPr>
            <a:lvl6pPr marL="367360"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6pPr>
            <a:lvl7pPr marL="734720"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7pPr>
            <a:lvl8pPr marL="1102081"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8pPr>
            <a:lvl9pPr marL="1469441" algn="ctr" rtl="0" fontAlgn="base">
              <a:spcBef>
                <a:spcPct val="0"/>
              </a:spcBef>
              <a:spcAft>
                <a:spcPct val="0"/>
              </a:spcAft>
              <a:defRPr sz="5100">
                <a:solidFill>
                  <a:schemeClr val="tx1"/>
                </a:solidFill>
                <a:latin typeface="Gill Sans" pitchFamily="34" charset="0"/>
                <a:ea typeface="ヒラギノ角ゴ ProN W3" charset="0"/>
                <a:cs typeface="ヒラギノ角ゴ ProN W3" charset="0"/>
                <a:sym typeface="Gill Sans" pitchFamily="34" charset="0"/>
              </a:defRPr>
            </a:lvl9pPr>
          </a:lstStyle>
          <a:p>
            <a:pPr algn="r">
              <a:spcAft>
                <a:spcPts val="2400"/>
              </a:spcAft>
            </a:pPr>
            <a:r>
              <a:rPr lang="en-GB" sz="3600" b="1" kern="0" dirty="0">
                <a:solidFill>
                  <a:schemeClr val="bg1"/>
                </a:solidFill>
                <a:latin typeface="Gill Sans Light" panose="020B0402020204020204" pitchFamily="34" charset="0"/>
              </a:rPr>
              <a:t>KEMBALI KE HUTAN</a:t>
            </a:r>
          </a:p>
          <a:p>
            <a:pPr algn="r"/>
            <a:r>
              <a:rPr lang="en-GB" sz="3600" b="1" kern="0" dirty="0">
                <a:solidFill>
                  <a:schemeClr val="bg1"/>
                </a:solidFill>
                <a:latin typeface="Gill Sans Light" panose="020B0402020204020204" pitchFamily="34" charset="0"/>
              </a:rPr>
              <a:t>Baseline Research</a:t>
            </a:r>
          </a:p>
        </p:txBody>
      </p:sp>
      <p:cxnSp>
        <p:nvCxnSpPr>
          <p:cNvPr id="10" name="Straight Connector 9">
            <a:extLst>
              <a:ext uri="{FF2B5EF4-FFF2-40B4-BE49-F238E27FC236}">
                <a16:creationId xmlns:a16="http://schemas.microsoft.com/office/drawing/2014/main" id="{1D3809EB-000A-4E0B-B951-D526471F685E}"/>
              </a:ext>
            </a:extLst>
          </p:cNvPr>
          <p:cNvCxnSpPr>
            <a:cxnSpLocks/>
          </p:cNvCxnSpPr>
          <p:nvPr/>
        </p:nvCxnSpPr>
        <p:spPr>
          <a:xfrm>
            <a:off x="3555876" y="3194298"/>
            <a:ext cx="5219824"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EFF00D8-5DCA-4E22-BEEA-A5D36480367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88" y="3576785"/>
            <a:ext cx="2897524" cy="2092612"/>
          </a:xfrm>
          <a:prstGeom prst="rect">
            <a:avLst/>
          </a:prstGeom>
        </p:spPr>
      </p:pic>
      <p:sp>
        <p:nvSpPr>
          <p:cNvPr id="3" name="TextBox 2">
            <a:extLst>
              <a:ext uri="{FF2B5EF4-FFF2-40B4-BE49-F238E27FC236}">
                <a16:creationId xmlns:a16="http://schemas.microsoft.com/office/drawing/2014/main" id="{2EBEB06F-5FE4-4406-91CA-F14EFE32299C}"/>
              </a:ext>
            </a:extLst>
          </p:cNvPr>
          <p:cNvSpPr txBox="1"/>
          <p:nvPr/>
        </p:nvSpPr>
        <p:spPr>
          <a:xfrm>
            <a:off x="4433687" y="3448648"/>
            <a:ext cx="3503919" cy="400110"/>
          </a:xfrm>
          <a:prstGeom prst="rect">
            <a:avLst/>
          </a:prstGeom>
          <a:noFill/>
        </p:spPr>
        <p:txBody>
          <a:bodyPr wrap="square" rtlCol="0">
            <a:spAutoFit/>
          </a:bodyPr>
          <a:lstStyle/>
          <a:p>
            <a:r>
              <a:rPr lang="en-US" sz="2000" b="1" dirty="0">
                <a:solidFill>
                  <a:schemeClr val="bg1"/>
                </a:solidFill>
                <a:latin typeface="Gill Sans Light" panose="020B0402020204020204"/>
              </a:rPr>
              <a:t>Indonesia: March 2021</a:t>
            </a:r>
          </a:p>
        </p:txBody>
      </p:sp>
    </p:spTree>
    <p:extLst>
      <p:ext uri="{BB962C8B-B14F-4D97-AF65-F5344CB8AC3E}">
        <p14:creationId xmlns:p14="http://schemas.microsoft.com/office/powerpoint/2010/main" val="36853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Reasons for not participating in solving community issues are often due to lack of time, knowledge and the inaction of friends and family</a:t>
            </a:r>
          </a:p>
        </p:txBody>
      </p:sp>
      <p:sp>
        <p:nvSpPr>
          <p:cNvPr id="6" name="TextBox 5">
            <a:extLst>
              <a:ext uri="{FF2B5EF4-FFF2-40B4-BE49-F238E27FC236}">
                <a16:creationId xmlns:a16="http://schemas.microsoft.com/office/drawing/2014/main" id="{E5D4664E-89A6-454B-93DB-0CF9957A8F95}"/>
              </a:ext>
            </a:extLst>
          </p:cNvPr>
          <p:cNvSpPr txBox="1"/>
          <p:nvPr/>
        </p:nvSpPr>
        <p:spPr>
          <a:xfrm>
            <a:off x="6058987" y="1462699"/>
            <a:ext cx="2725430" cy="1277273"/>
          </a:xfrm>
          <a:prstGeom prst="rect">
            <a:avLst/>
          </a:prstGeom>
          <a:noFill/>
        </p:spPr>
        <p:txBody>
          <a:bodyPr wrap="square" rtlCol="0">
            <a:spAutoFit/>
          </a:bodyPr>
          <a:lstStyle/>
          <a:p>
            <a:pPr algn="l"/>
            <a:r>
              <a:rPr lang="en-GB" sz="1100" i="1" dirty="0">
                <a:solidFill>
                  <a:schemeClr val="tx1"/>
                </a:solidFill>
              </a:rPr>
              <a:t>The main barrier to participating in solving community or national issues are </a:t>
            </a:r>
            <a:r>
              <a:rPr lang="en-US" sz="1100" i="1" dirty="0">
                <a:solidFill>
                  <a:schemeClr val="tx1"/>
                </a:solidFill>
              </a:rPr>
              <a:t>limited time, knowledge and the example set by friends and family who are not seen to be taking such actions. Lack of money, security concerns and not believing that it will make much difference are also reasons for not participating. </a:t>
            </a:r>
            <a:endParaRPr lang="en-GB" sz="1100" i="1" dirty="0">
              <a:solidFill>
                <a:schemeClr val="tx1"/>
              </a:solidFill>
            </a:endParaRP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 876 aged 16-29</a:t>
            </a:r>
          </a:p>
        </p:txBody>
      </p:sp>
      <p:sp>
        <p:nvSpPr>
          <p:cNvPr id="8" name="TextBox 7">
            <a:extLst>
              <a:ext uri="{FF2B5EF4-FFF2-40B4-BE49-F238E27FC236}">
                <a16:creationId xmlns:a16="http://schemas.microsoft.com/office/drawing/2014/main" id="{3B753A89-DCAA-48BD-8FB1-98C00BB9BADE}"/>
              </a:ext>
            </a:extLst>
          </p:cNvPr>
          <p:cNvSpPr txBox="1"/>
          <p:nvPr/>
        </p:nvSpPr>
        <p:spPr>
          <a:xfrm>
            <a:off x="8065" y="4669947"/>
            <a:ext cx="9134587" cy="230832"/>
          </a:xfrm>
          <a:prstGeom prst="rect">
            <a:avLst/>
          </a:prstGeom>
          <a:noFill/>
        </p:spPr>
        <p:txBody>
          <a:bodyPr wrap="square" rtlCol="0">
            <a:spAutoFit/>
          </a:bodyPr>
          <a:lstStyle/>
          <a:p>
            <a:pPr algn="l"/>
            <a:r>
              <a:rPr lang="en-GB" sz="900" dirty="0"/>
              <a:t>Q.29 </a:t>
            </a:r>
            <a:r>
              <a:rPr lang="en-US" sz="900" dirty="0"/>
              <a:t>I will read a few reasons why some people do not participate in solving community or national issues. To what extent do you agree or disagree with these?</a:t>
            </a:r>
            <a:endParaRPr lang="en-GB" sz="900" dirty="0"/>
          </a:p>
        </p:txBody>
      </p:sp>
      <p:sp>
        <p:nvSpPr>
          <p:cNvPr id="10" name="TextBox 9">
            <a:extLst>
              <a:ext uri="{FF2B5EF4-FFF2-40B4-BE49-F238E27FC236}">
                <a16:creationId xmlns:a16="http://schemas.microsoft.com/office/drawing/2014/main" id="{2FD26A48-0C83-415D-ACC9-DC78F6F229D7}"/>
              </a:ext>
            </a:extLst>
          </p:cNvPr>
          <p:cNvSpPr txBox="1"/>
          <p:nvPr/>
        </p:nvSpPr>
        <p:spPr>
          <a:xfrm>
            <a:off x="169933" y="968189"/>
            <a:ext cx="3172078" cy="295466"/>
          </a:xfrm>
          <a:prstGeom prst="rect">
            <a:avLst/>
          </a:prstGeom>
          <a:noFill/>
        </p:spPr>
        <p:txBody>
          <a:bodyPr wrap="square" rtlCol="0">
            <a:spAutoFit/>
          </a:bodyPr>
          <a:lstStyle/>
          <a:p>
            <a:pPr algn="l"/>
            <a:r>
              <a:rPr lang="en-GB" sz="1320" b="1" dirty="0">
                <a:solidFill>
                  <a:schemeClr val="tx1"/>
                </a:solidFill>
                <a:latin typeface="+mn-lt"/>
                <a:ea typeface="+mn-ea"/>
                <a:cs typeface="+mn-cs"/>
              </a:rPr>
              <a:t>BARRIERS TO PARTICIPATION</a:t>
            </a:r>
          </a:p>
        </p:txBody>
      </p:sp>
      <p:sp>
        <p:nvSpPr>
          <p:cNvPr id="12" name="Callout: Double Bent Line with No Border 11">
            <a:extLst>
              <a:ext uri="{FF2B5EF4-FFF2-40B4-BE49-F238E27FC236}">
                <a16:creationId xmlns:a16="http://schemas.microsoft.com/office/drawing/2014/main" id="{350D3B7A-70A5-45F0-9C5D-14B0EF8DAFFC}"/>
              </a:ext>
            </a:extLst>
          </p:cNvPr>
          <p:cNvSpPr/>
          <p:nvPr/>
        </p:nvSpPr>
        <p:spPr bwMode="auto">
          <a:xfrm>
            <a:off x="5972526" y="3248200"/>
            <a:ext cx="1505114" cy="810000"/>
          </a:xfrm>
          <a:prstGeom prst="callout3">
            <a:avLst>
              <a:gd name="adj1" fmla="val 34480"/>
              <a:gd name="adj2" fmla="val -6839"/>
              <a:gd name="adj3" fmla="val 34078"/>
              <a:gd name="adj4" fmla="val -17165"/>
              <a:gd name="adj5" fmla="val 84024"/>
              <a:gd name="adj6" fmla="val -17166"/>
              <a:gd name="adj7" fmla="val 90257"/>
              <a:gd name="adj8" fmla="val -38644"/>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100" i="1" dirty="0">
                <a:solidFill>
                  <a:srgbClr val="AF2626"/>
                </a:solidFill>
              </a:rPr>
              <a:t>Young people are particularly likely to say they are not interested in community affairs.</a:t>
            </a:r>
          </a:p>
        </p:txBody>
      </p:sp>
      <p:graphicFrame>
        <p:nvGraphicFramePr>
          <p:cNvPr id="16" name="Chart 15">
            <a:extLst>
              <a:ext uri="{FF2B5EF4-FFF2-40B4-BE49-F238E27FC236}">
                <a16:creationId xmlns:a16="http://schemas.microsoft.com/office/drawing/2014/main" id="{67B0BFF5-35D2-43C3-97DD-C1E0851F7968}"/>
              </a:ext>
            </a:extLst>
          </p:cNvPr>
          <p:cNvGraphicFramePr/>
          <p:nvPr>
            <p:extLst>
              <p:ext uri="{D42A27DB-BD31-4B8C-83A1-F6EECF244321}">
                <p14:modId xmlns:p14="http://schemas.microsoft.com/office/powerpoint/2010/main" val="99601785"/>
              </p:ext>
            </p:extLst>
          </p:nvPr>
        </p:nvGraphicFramePr>
        <p:xfrm>
          <a:off x="169932" y="1460057"/>
          <a:ext cx="4775553" cy="3200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a:extLst>
              <a:ext uri="{FF2B5EF4-FFF2-40B4-BE49-F238E27FC236}">
                <a16:creationId xmlns:a16="http://schemas.microsoft.com/office/drawing/2014/main" id="{0004891F-401D-4AF9-8D3B-9B567BA6F201}"/>
              </a:ext>
            </a:extLst>
          </p:cNvPr>
          <p:cNvGraphicFramePr/>
          <p:nvPr>
            <p:extLst>
              <p:ext uri="{D42A27DB-BD31-4B8C-83A1-F6EECF244321}">
                <p14:modId xmlns:p14="http://schemas.microsoft.com/office/powerpoint/2010/main" val="1372027746"/>
              </p:ext>
            </p:extLst>
          </p:nvPr>
        </p:nvGraphicFramePr>
        <p:xfrm>
          <a:off x="4760557" y="1227581"/>
          <a:ext cx="545980" cy="2966401"/>
        </p:xfrm>
        <a:graphic>
          <a:graphicData uri="http://schemas.openxmlformats.org/drawingml/2006/table">
            <a:tbl>
              <a:tblPr firstRow="1" bandRow="1"/>
              <a:tblGrid>
                <a:gridCol w="545980">
                  <a:extLst>
                    <a:ext uri="{9D8B030D-6E8A-4147-A177-3AD203B41FA5}">
                      <a16:colId xmlns:a16="http://schemas.microsoft.com/office/drawing/2014/main" val="1042969894"/>
                    </a:ext>
                  </a:extLst>
                </a:gridCol>
              </a:tblGrid>
              <a:tr h="388306">
                <a:tc>
                  <a:txBody>
                    <a:bodyPr/>
                    <a:lstStyle/>
                    <a:p>
                      <a:pPr algn="ctr" fontAlgn="b">
                        <a:spcBef>
                          <a:spcPts val="0"/>
                        </a:spcBef>
                        <a:spcAft>
                          <a:spcPts val="0"/>
                        </a:spcAft>
                      </a:pPr>
                      <a:r>
                        <a:rPr lang="en-US" sz="1000" b="1" i="0" u="none" strike="noStrike" dirty="0">
                          <a:solidFill>
                            <a:srgbClr val="C00000"/>
                          </a:solidFill>
                          <a:effectLst/>
                          <a:latin typeface="+mj-lt"/>
                        </a:rPr>
                        <a:t>Total</a:t>
                      </a:r>
                    </a:p>
                    <a:p>
                      <a:pPr algn="ctr" fontAlgn="b">
                        <a:spcBef>
                          <a:spcPts val="0"/>
                        </a:spcBef>
                        <a:spcAft>
                          <a:spcPts val="0"/>
                        </a:spcAft>
                      </a:pPr>
                      <a:r>
                        <a:rPr lang="en-US" sz="1000" b="1" i="0" u="none" strike="noStrike" dirty="0">
                          <a:solidFill>
                            <a:srgbClr val="C00000"/>
                          </a:solidFill>
                          <a:effectLst/>
                          <a:latin typeface="+mj-lt"/>
                        </a:rPr>
                        <a:t>(Agree)</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7609073"/>
                  </a:ext>
                </a:extLst>
              </a:tr>
              <a:tr h="330917">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54%</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019536"/>
                  </a:ext>
                </a:extLst>
              </a:tr>
              <a:tr h="370398">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50%</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259208"/>
                  </a:ext>
                </a:extLst>
              </a:tr>
              <a:tr h="335582">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50%</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524046"/>
                  </a:ext>
                </a:extLst>
              </a:tr>
              <a:tr h="384247">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49%</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848775"/>
                  </a:ext>
                </a:extLst>
              </a:tr>
              <a:tr h="377387">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45%</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013085"/>
                  </a:ext>
                </a:extLst>
              </a:tr>
              <a:tr h="389782">
                <a:tc>
                  <a:txBody>
                    <a:bodyPr/>
                    <a:lstStyle/>
                    <a:p>
                      <a:pPr algn="ctr" fontAlgn="ctr">
                        <a:spcBef>
                          <a:spcPts val="0"/>
                        </a:spcBef>
                        <a:spcAft>
                          <a:spcPts val="0"/>
                        </a:spcAft>
                      </a:pPr>
                      <a:r>
                        <a:rPr lang="en-US" sz="1000" b="1" i="0" u="none" strike="noStrike" dirty="0">
                          <a:solidFill>
                            <a:srgbClr val="C00000"/>
                          </a:solidFill>
                          <a:effectLst/>
                          <a:latin typeface="+mj-lt"/>
                        </a:rPr>
                        <a:t>44%</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976323"/>
                  </a:ext>
                </a:extLst>
              </a:tr>
              <a:tr h="389782">
                <a:tc>
                  <a:txBody>
                    <a:bodyPr/>
                    <a:lstStyle/>
                    <a:p>
                      <a:pPr algn="ctr" fontAlgn="ctr">
                        <a:spcBef>
                          <a:spcPts val="0"/>
                        </a:spcBef>
                        <a:spcAft>
                          <a:spcPts val="0"/>
                        </a:spcAft>
                      </a:pPr>
                      <a:r>
                        <a:rPr lang="en-US" sz="1000" b="1" i="0" u="none" strike="noStrike" dirty="0">
                          <a:solidFill>
                            <a:srgbClr val="C00000"/>
                          </a:solidFill>
                          <a:effectLst/>
                          <a:latin typeface="+mj-lt"/>
                        </a:rPr>
                        <a:t>42%</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580864"/>
                  </a:ext>
                </a:extLst>
              </a:tr>
            </a:tbl>
          </a:graphicData>
        </a:graphic>
      </p:graphicFrame>
    </p:spTree>
    <p:extLst>
      <p:ext uri="{BB962C8B-B14F-4D97-AF65-F5344CB8AC3E}">
        <p14:creationId xmlns:p14="http://schemas.microsoft.com/office/powerpoint/2010/main" val="34464865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apezoid 17">
            <a:extLst>
              <a:ext uri="{FF2B5EF4-FFF2-40B4-BE49-F238E27FC236}">
                <a16:creationId xmlns:a16="http://schemas.microsoft.com/office/drawing/2014/main" id="{4CA76057-355B-40EA-91E3-A206799612AB}"/>
              </a:ext>
            </a:extLst>
          </p:cNvPr>
          <p:cNvSpPr/>
          <p:nvPr/>
        </p:nvSpPr>
        <p:spPr bwMode="auto">
          <a:xfrm rot="16200000">
            <a:off x="2655690" y="1517767"/>
            <a:ext cx="1313681" cy="4393599"/>
          </a:xfrm>
          <a:prstGeom prst="trapezoid">
            <a:avLst/>
          </a:prstGeom>
          <a:solidFill>
            <a:schemeClr val="accent1">
              <a:lumMod val="20000"/>
              <a:lumOff val="80000"/>
              <a:alpha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Gill Sans" pitchFamily="34" charset="0"/>
              <a:sym typeface="Gill Sans" pitchFamily="34" charset="0"/>
            </a:endParaRPr>
          </a:p>
        </p:txBody>
      </p:sp>
      <p:sp>
        <p:nvSpPr>
          <p:cNvPr id="12" name="Trapezoid 11">
            <a:extLst>
              <a:ext uri="{FF2B5EF4-FFF2-40B4-BE49-F238E27FC236}">
                <a16:creationId xmlns:a16="http://schemas.microsoft.com/office/drawing/2014/main" id="{C2267CB3-8BEA-4BA2-A0A0-C0FC16C74E6E}"/>
              </a:ext>
            </a:extLst>
          </p:cNvPr>
          <p:cNvSpPr/>
          <p:nvPr/>
        </p:nvSpPr>
        <p:spPr bwMode="auto">
          <a:xfrm rot="16200000">
            <a:off x="2648945" y="-308270"/>
            <a:ext cx="1313681" cy="4393599"/>
          </a:xfrm>
          <a:prstGeom prst="trapezoid">
            <a:avLst/>
          </a:prstGeom>
          <a:solidFill>
            <a:schemeClr val="accent1">
              <a:lumMod val="20000"/>
              <a:lumOff val="80000"/>
              <a:alpha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Gill Sans" pitchFamily="34" charset="0"/>
              <a:sym typeface="Gill Sans" pitchFamily="34" charset="0"/>
            </a:endParaRPr>
          </a:p>
        </p:txBody>
      </p:sp>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Just over a quarter of people engage in discussion of local or national issues with others</a:t>
            </a:r>
          </a:p>
        </p:txBody>
      </p:sp>
      <p:sp>
        <p:nvSpPr>
          <p:cNvPr id="7" name="TextBox 6">
            <a:extLst>
              <a:ext uri="{FF2B5EF4-FFF2-40B4-BE49-F238E27FC236}">
                <a16:creationId xmlns:a16="http://schemas.microsoft.com/office/drawing/2014/main" id="{DD2D60E3-CF06-4838-8E2C-B93260A66D98}"/>
              </a:ext>
            </a:extLst>
          </p:cNvPr>
          <p:cNvSpPr txBox="1"/>
          <p:nvPr/>
        </p:nvSpPr>
        <p:spPr>
          <a:xfrm>
            <a:off x="169933" y="968189"/>
            <a:ext cx="3525142" cy="295466"/>
          </a:xfrm>
          <a:prstGeom prst="rect">
            <a:avLst/>
          </a:prstGeom>
          <a:noFill/>
        </p:spPr>
        <p:txBody>
          <a:bodyPr wrap="square" rtlCol="0">
            <a:spAutoFit/>
          </a:bodyPr>
          <a:lstStyle/>
          <a:p>
            <a:pPr algn="l"/>
            <a:r>
              <a:rPr lang="en-GB" sz="1320" b="1" dirty="0">
                <a:solidFill>
                  <a:schemeClr val="tx1"/>
                </a:solidFill>
                <a:latin typeface="+mn-lt"/>
                <a:ea typeface="+mn-ea"/>
                <a:cs typeface="+mn-cs"/>
              </a:rPr>
              <a:t>DISCUSSION OF ISSUES – WITH WHO</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 876 aged 16-29</a:t>
            </a:r>
          </a:p>
        </p:txBody>
      </p:sp>
      <p:graphicFrame>
        <p:nvGraphicFramePr>
          <p:cNvPr id="8" name="Chart 7">
            <a:extLst>
              <a:ext uri="{FF2B5EF4-FFF2-40B4-BE49-F238E27FC236}">
                <a16:creationId xmlns:a16="http://schemas.microsoft.com/office/drawing/2014/main" id="{B66ACA83-F6D2-4885-BC5D-D9531EA77771}"/>
              </a:ext>
            </a:extLst>
          </p:cNvPr>
          <p:cNvGraphicFramePr/>
          <p:nvPr>
            <p:extLst>
              <p:ext uri="{D42A27DB-BD31-4B8C-83A1-F6EECF244321}">
                <p14:modId xmlns:p14="http://schemas.microsoft.com/office/powerpoint/2010/main" val="2765597506"/>
              </p:ext>
            </p:extLst>
          </p:nvPr>
        </p:nvGraphicFramePr>
        <p:xfrm>
          <a:off x="169933" y="1031979"/>
          <a:ext cx="1752673" cy="17780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33812BE9-24BE-4A7B-882C-466B63B30F04}"/>
              </a:ext>
            </a:extLst>
          </p:cNvPr>
          <p:cNvGraphicFramePr/>
          <p:nvPr>
            <p:extLst>
              <p:ext uri="{D42A27DB-BD31-4B8C-83A1-F6EECF244321}">
                <p14:modId xmlns:p14="http://schemas.microsoft.com/office/powerpoint/2010/main" val="1990173084"/>
              </p:ext>
            </p:extLst>
          </p:nvPr>
        </p:nvGraphicFramePr>
        <p:xfrm>
          <a:off x="1774530" y="1096715"/>
          <a:ext cx="3357231" cy="123241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E9F95BEF-24DD-4EF6-A07C-C8287A9150C3}"/>
              </a:ext>
            </a:extLst>
          </p:cNvPr>
          <p:cNvSpPr txBox="1"/>
          <p:nvPr/>
        </p:nvSpPr>
        <p:spPr>
          <a:xfrm>
            <a:off x="8065" y="4669947"/>
            <a:ext cx="9134587" cy="230832"/>
          </a:xfrm>
          <a:prstGeom prst="rect">
            <a:avLst/>
          </a:prstGeom>
          <a:noFill/>
        </p:spPr>
        <p:txBody>
          <a:bodyPr wrap="square" rtlCol="0">
            <a:spAutoFit/>
          </a:bodyPr>
          <a:lstStyle/>
          <a:p>
            <a:pPr algn="l"/>
            <a:r>
              <a:rPr lang="en-GB" sz="900" dirty="0"/>
              <a:t>Q.33 </a:t>
            </a:r>
            <a:r>
              <a:rPr lang="en-US" sz="900" dirty="0"/>
              <a:t>Thinking about local or national issues, do you tend to discuss these with others? With whom? | Q.35 Did you participate in voting during presidential election (PEMILU) in April 2019? </a:t>
            </a:r>
            <a:endParaRPr lang="en-GB" sz="900" dirty="0"/>
          </a:p>
        </p:txBody>
      </p:sp>
      <p:sp>
        <p:nvSpPr>
          <p:cNvPr id="23" name="Callout: Double Bent Line with No Border 22">
            <a:extLst>
              <a:ext uri="{FF2B5EF4-FFF2-40B4-BE49-F238E27FC236}">
                <a16:creationId xmlns:a16="http://schemas.microsoft.com/office/drawing/2014/main" id="{92D5C2DC-A60A-4A8F-B619-45DAC9345F26}"/>
              </a:ext>
            </a:extLst>
          </p:cNvPr>
          <p:cNvSpPr/>
          <p:nvPr/>
        </p:nvSpPr>
        <p:spPr bwMode="auto">
          <a:xfrm>
            <a:off x="6317797" y="2329132"/>
            <a:ext cx="1851842" cy="936000"/>
          </a:xfrm>
          <a:prstGeom prst="callout3">
            <a:avLst>
              <a:gd name="adj1" fmla="val 18750"/>
              <a:gd name="adj2" fmla="val -8333"/>
              <a:gd name="adj3" fmla="val 18750"/>
              <a:gd name="adj4" fmla="val -16667"/>
              <a:gd name="adj5" fmla="val -22388"/>
              <a:gd name="adj6" fmla="val -16668"/>
              <a:gd name="adj7" fmla="val -23155"/>
              <a:gd name="adj8" fmla="val -30769"/>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100" i="1" dirty="0">
                <a:solidFill>
                  <a:srgbClr val="AF2626"/>
                </a:solidFill>
              </a:rPr>
              <a:t>Young people aged 16-29 are just as likely to discuss issues of national or local importance, but are much more likely to do so with friends (48%).</a:t>
            </a:r>
          </a:p>
        </p:txBody>
      </p:sp>
      <p:graphicFrame>
        <p:nvGraphicFramePr>
          <p:cNvPr id="27" name="Chart 26">
            <a:extLst>
              <a:ext uri="{FF2B5EF4-FFF2-40B4-BE49-F238E27FC236}">
                <a16:creationId xmlns:a16="http://schemas.microsoft.com/office/drawing/2014/main" id="{15C5CE24-2611-45A2-BE47-B9B07D870283}"/>
              </a:ext>
            </a:extLst>
          </p:cNvPr>
          <p:cNvGraphicFramePr/>
          <p:nvPr>
            <p:extLst>
              <p:ext uri="{D42A27DB-BD31-4B8C-83A1-F6EECF244321}">
                <p14:modId xmlns:p14="http://schemas.microsoft.com/office/powerpoint/2010/main" val="4286446958"/>
              </p:ext>
            </p:extLst>
          </p:nvPr>
        </p:nvGraphicFramePr>
        <p:xfrm>
          <a:off x="162439" y="2822054"/>
          <a:ext cx="1760167" cy="2226144"/>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7960D0A7-4BCB-45E6-BF2A-8AE8627C4E2D}"/>
              </a:ext>
            </a:extLst>
          </p:cNvPr>
          <p:cNvSpPr txBox="1"/>
          <p:nvPr/>
        </p:nvSpPr>
        <p:spPr>
          <a:xfrm>
            <a:off x="169933" y="2851953"/>
            <a:ext cx="3525142" cy="295466"/>
          </a:xfrm>
          <a:prstGeom prst="rect">
            <a:avLst/>
          </a:prstGeom>
          <a:noFill/>
        </p:spPr>
        <p:txBody>
          <a:bodyPr wrap="square" rtlCol="0">
            <a:spAutoFit/>
          </a:bodyPr>
          <a:lstStyle/>
          <a:p>
            <a:pPr algn="l"/>
            <a:r>
              <a:rPr lang="en-GB" sz="1320" b="1" dirty="0">
                <a:solidFill>
                  <a:schemeClr val="tx1"/>
                </a:solidFill>
                <a:latin typeface="+mn-lt"/>
                <a:ea typeface="+mn-ea"/>
                <a:cs typeface="+mn-cs"/>
              </a:rPr>
              <a:t>VOTED IN LAST ELECTION</a:t>
            </a:r>
          </a:p>
        </p:txBody>
      </p:sp>
      <p:graphicFrame>
        <p:nvGraphicFramePr>
          <p:cNvPr id="29" name="Chart 28">
            <a:extLst>
              <a:ext uri="{FF2B5EF4-FFF2-40B4-BE49-F238E27FC236}">
                <a16:creationId xmlns:a16="http://schemas.microsoft.com/office/drawing/2014/main" id="{8EA440C3-FA14-4067-9CD3-264575C095CE}"/>
              </a:ext>
            </a:extLst>
          </p:cNvPr>
          <p:cNvGraphicFramePr/>
          <p:nvPr>
            <p:extLst>
              <p:ext uri="{D42A27DB-BD31-4B8C-83A1-F6EECF244321}">
                <p14:modId xmlns:p14="http://schemas.microsoft.com/office/powerpoint/2010/main" val="4248404250"/>
              </p:ext>
            </p:extLst>
          </p:nvPr>
        </p:nvGraphicFramePr>
        <p:xfrm>
          <a:off x="1757045" y="2959882"/>
          <a:ext cx="3357231" cy="12324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26050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968189"/>
            <a:ext cx="8787950" cy="3626672"/>
          </a:xfrm>
        </p:spPr>
        <p:txBody>
          <a:bodyPr/>
          <a:lstStyle/>
          <a:p>
            <a:pPr marL="0" indent="0" algn="l">
              <a:spcAft>
                <a:spcPts val="600"/>
              </a:spcAft>
            </a:pPr>
            <a:r>
              <a:rPr lang="en-GB" sz="1400" b="1" dirty="0">
                <a:latin typeface="Gill Sans Light" panose="020B0402020204020204"/>
              </a:rPr>
              <a:t>The issues and values that are important to Indonesians and civic participation</a:t>
            </a:r>
          </a:p>
          <a:p>
            <a:pPr marL="285750" indent="-285750" algn="l">
              <a:spcAft>
                <a:spcPts val="600"/>
              </a:spcAft>
              <a:buFont typeface="Arial" panose="020B0604020202020204" pitchFamily="34" charset="0"/>
              <a:buChar char="•"/>
            </a:pPr>
            <a:r>
              <a:rPr lang="en-GB" sz="1400" dirty="0">
                <a:latin typeface="Gill Sans Light" panose="020B0402020204020204"/>
              </a:rPr>
              <a:t>Indonesian culture is very family-centric, and many place value on the idea of being able to make a contribution to society, as well as having a voice on important matters. They demonstrate national pride on a range of issues, among which environmental protection and the preservation of Indonesia’s natural beauty are a feature.</a:t>
            </a:r>
          </a:p>
          <a:p>
            <a:pPr marL="285750" indent="-285750" algn="l">
              <a:spcAft>
                <a:spcPts val="600"/>
              </a:spcAft>
              <a:buFont typeface="Arial" panose="020B0604020202020204" pitchFamily="34" charset="0"/>
              <a:buChar char="•"/>
            </a:pPr>
            <a:r>
              <a:rPr lang="en-GB" sz="1400" dirty="0">
                <a:latin typeface="Gill Sans Light" panose="020B0402020204020204"/>
              </a:rPr>
              <a:t>Just over a quarter of people are engaging in discussion of nationally or locally important issues, and unsurprisingly, friends are more important to young people for this than for their older counterparts. </a:t>
            </a:r>
          </a:p>
          <a:p>
            <a:pPr marL="285750" indent="-285750" algn="l">
              <a:spcAft>
                <a:spcPts val="600"/>
              </a:spcAft>
              <a:buFont typeface="Arial" panose="020B0604020202020204" pitchFamily="34" charset="0"/>
              <a:buChar char="•"/>
            </a:pPr>
            <a:r>
              <a:rPr lang="en-GB" sz="1400" dirty="0">
                <a:latin typeface="Gill Sans Light" panose="020B0402020204020204"/>
              </a:rPr>
              <a:t>However, despite these sentiments, when it comes to actual behaviour, community participation is relatively low both offline, and in particular, online. Actions that require more overt involvement and effort are much less commonly engaged in than giving a donation to those in need. Time and a lack of knowledge are cited as key reasons for this, as is a perception of the financial barriers that may be associated with taking action. Crucially there is also an issue with friends and family, the social network that is highly valued by Indonesians, not seen to be setting the right example. This suggests that efforts to promote greater discussion and sharing ideas to encourage simple actions among young trend-setters in a community could have ripple effects among their social network.</a:t>
            </a:r>
          </a:p>
          <a:p>
            <a:pPr marL="0" indent="0" algn="l">
              <a:spcAft>
                <a:spcPts val="600"/>
              </a:spcAft>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p:txBody>
      </p:sp>
      <p:sp>
        <p:nvSpPr>
          <p:cNvPr id="6" name="Title 1">
            <a:extLst>
              <a:ext uri="{FF2B5EF4-FFF2-40B4-BE49-F238E27FC236}">
                <a16:creationId xmlns:a16="http://schemas.microsoft.com/office/drawing/2014/main" id="{2E075225-0CA3-4E11-AB21-89D92D2B1AC9}"/>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Summary</a:t>
            </a:r>
          </a:p>
        </p:txBody>
      </p:sp>
      <p:sp>
        <p:nvSpPr>
          <p:cNvPr id="2" name="Rectangle 1">
            <a:extLst>
              <a:ext uri="{FF2B5EF4-FFF2-40B4-BE49-F238E27FC236}">
                <a16:creationId xmlns:a16="http://schemas.microsoft.com/office/drawing/2014/main" id="{3E727157-8A4F-42B7-91BF-323D4F3F81F1}"/>
              </a:ext>
            </a:extLst>
          </p:cNvPr>
          <p:cNvSpPr/>
          <p:nvPr/>
        </p:nvSpPr>
        <p:spPr bwMode="auto">
          <a:xfrm>
            <a:off x="899410" y="4047343"/>
            <a:ext cx="7405141" cy="644577"/>
          </a:xfrm>
          <a:prstGeom prst="rect">
            <a:avLst/>
          </a:prstGeom>
          <a:solidFill>
            <a:schemeClr val="tx2">
              <a:lumMod val="10000"/>
              <a:lumOff val="90000"/>
            </a:scheme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200" i="1" dirty="0">
                <a:latin typeface="Gill Sans" pitchFamily="34" charset="0"/>
                <a:sym typeface="Gill Sans" pitchFamily="34" charset="0"/>
              </a:rPr>
              <a:t>People think about their place in society</a:t>
            </a:r>
          </a:p>
          <a:p>
            <a:r>
              <a:rPr lang="en-GB" sz="1200" i="1" dirty="0">
                <a:latin typeface="Gill Sans" pitchFamily="34" charset="0"/>
                <a:sym typeface="Gill Sans" pitchFamily="34" charset="0"/>
              </a:rPr>
              <a:t>People feel that they can contribute to change in Indonesian society</a:t>
            </a:r>
          </a:p>
          <a:p>
            <a:r>
              <a:rPr lang="en-GB" sz="1200" i="1" dirty="0">
                <a:latin typeface="Gill Sans" pitchFamily="34" charset="0"/>
                <a:sym typeface="Gill Sans" pitchFamily="34" charset="0"/>
              </a:rPr>
              <a:t>People feel that they are or should be part of decision-making processes</a:t>
            </a:r>
            <a:endParaRPr kumimoji="0" lang="en-GB" sz="1200" b="0" i="1" u="none" strike="noStrike" cap="none" normalizeH="0" baseline="0" dirty="0">
              <a:ln>
                <a:noFill/>
              </a:ln>
              <a:solidFill>
                <a:srgbClr val="000000"/>
              </a:solidFill>
              <a:effectLst/>
              <a:latin typeface="Gill Sans" pitchFamily="34" charset="0"/>
              <a:sym typeface="Gill Sans" pitchFamily="34" charset="0"/>
            </a:endParaRPr>
          </a:p>
        </p:txBody>
      </p:sp>
    </p:spTree>
    <p:extLst>
      <p:ext uri="{BB962C8B-B14F-4D97-AF65-F5344CB8AC3E}">
        <p14:creationId xmlns:p14="http://schemas.microsoft.com/office/powerpoint/2010/main" val="26239465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GB"/>
              <a:t>8</a:t>
            </a:r>
            <a:endParaRPr lang="en-GB" dirty="0"/>
          </a:p>
        </p:txBody>
      </p:sp>
      <p:sp>
        <p:nvSpPr>
          <p:cNvPr id="6" name="Rectangle 5">
            <a:extLst>
              <a:ext uri="{FF2B5EF4-FFF2-40B4-BE49-F238E27FC236}">
                <a16:creationId xmlns:a16="http://schemas.microsoft.com/office/drawing/2014/main" id="{97EBBDDD-988D-409B-9FAB-585333281EA7}"/>
              </a:ext>
            </a:extLst>
          </p:cNvPr>
          <p:cNvSpPr/>
          <p:nvPr/>
        </p:nvSpPr>
        <p:spPr bwMode="auto">
          <a:xfrm>
            <a:off x="0" y="0"/>
            <a:ext cx="9144000" cy="5143500"/>
          </a:xfrm>
          <a:prstGeom prst="rect">
            <a:avLst/>
          </a:prstGeom>
          <a:solidFill>
            <a:srgbClr val="AF262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noFill/>
              <a:effectLst/>
              <a:latin typeface="Gill Sans" pitchFamily="34" charset="0"/>
              <a:sym typeface="Gill Sans" pitchFamily="34" charset="0"/>
            </a:endParaRPr>
          </a:p>
        </p:txBody>
      </p:sp>
      <p:sp>
        <p:nvSpPr>
          <p:cNvPr id="2" name="Text Placeholder 1"/>
          <p:cNvSpPr>
            <a:spLocks noGrp="1"/>
          </p:cNvSpPr>
          <p:nvPr>
            <p:ph type="body" sz="quarter" idx="15"/>
          </p:nvPr>
        </p:nvSpPr>
        <p:spPr>
          <a:xfrm>
            <a:off x="1" y="2238642"/>
            <a:ext cx="9144000" cy="1189168"/>
          </a:xfrm>
        </p:spPr>
        <p:txBody>
          <a:bodyPr/>
          <a:lstStyle/>
          <a:p>
            <a:r>
              <a:rPr lang="en-US" sz="3200" dirty="0">
                <a:latin typeface="Gill Sans Light" panose="020B0402020204020204"/>
              </a:rPr>
              <a:t>	Beliefs about the environment</a:t>
            </a:r>
          </a:p>
        </p:txBody>
      </p:sp>
      <p:sp>
        <p:nvSpPr>
          <p:cNvPr id="7" name="Text Placeholder 6">
            <a:extLst>
              <a:ext uri="{FF2B5EF4-FFF2-40B4-BE49-F238E27FC236}">
                <a16:creationId xmlns:a16="http://schemas.microsoft.com/office/drawing/2014/main" id="{DCDF0C72-7ACE-4F9B-BABA-A75FFB7838B6}"/>
              </a:ext>
            </a:extLst>
          </p:cNvPr>
          <p:cNvSpPr>
            <a:spLocks noGrp="1"/>
          </p:cNvSpPr>
          <p:nvPr>
            <p:ph type="body" sz="quarter" idx="16"/>
          </p:nvPr>
        </p:nvSpPr>
        <p:spPr/>
        <p:txBody>
          <a:bodyPr/>
          <a:lstStyle/>
          <a:p>
            <a:r>
              <a:rPr lang="en-GB" sz="2400" dirty="0">
                <a:latin typeface="+mj-lt"/>
              </a:rPr>
              <a:t>2.</a:t>
            </a:r>
          </a:p>
        </p:txBody>
      </p:sp>
    </p:spTree>
    <p:extLst>
      <p:ext uri="{BB962C8B-B14F-4D97-AF65-F5344CB8AC3E}">
        <p14:creationId xmlns:p14="http://schemas.microsoft.com/office/powerpoint/2010/main" val="17919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763018" cy="810000"/>
          </a:xfrm>
        </p:spPr>
        <p:txBody>
          <a:bodyPr anchor="ctr"/>
          <a:lstStyle/>
          <a:p>
            <a:r>
              <a:rPr lang="en-GB" sz="1800" b="1" dirty="0">
                <a:latin typeface="Gill Sans Light" panose="020B0402020204020204"/>
              </a:rPr>
              <a:t>Top environmental concerns are overpopulation and deforestation but land scarcity and rising sea levels are expected to grow more problematic</a:t>
            </a:r>
          </a:p>
        </p:txBody>
      </p:sp>
      <p:sp>
        <p:nvSpPr>
          <p:cNvPr id="7" name="TextBox 6">
            <a:extLst>
              <a:ext uri="{FF2B5EF4-FFF2-40B4-BE49-F238E27FC236}">
                <a16:creationId xmlns:a16="http://schemas.microsoft.com/office/drawing/2014/main" id="{DD2D60E3-CF06-4838-8E2C-B93260A66D98}"/>
              </a:ext>
            </a:extLst>
          </p:cNvPr>
          <p:cNvSpPr txBox="1"/>
          <p:nvPr/>
        </p:nvSpPr>
        <p:spPr>
          <a:xfrm>
            <a:off x="169933" y="968189"/>
            <a:ext cx="4215950" cy="295466"/>
          </a:xfrm>
          <a:prstGeom prst="rect">
            <a:avLst/>
          </a:prstGeom>
          <a:noFill/>
        </p:spPr>
        <p:txBody>
          <a:bodyPr wrap="square" rtlCol="0">
            <a:spAutoFit/>
          </a:bodyPr>
          <a:lstStyle/>
          <a:p>
            <a:pPr algn="l"/>
            <a:r>
              <a:rPr lang="en-GB" sz="1320" b="1" dirty="0">
                <a:solidFill>
                  <a:schemeClr val="tx1"/>
                </a:solidFill>
                <a:latin typeface="+mn-lt"/>
                <a:ea typeface="+mn-ea"/>
                <a:cs typeface="+mn-cs"/>
              </a:rPr>
              <a:t>CURRENT ENVIRONMENTAL ISSUES</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graphicFrame>
        <p:nvGraphicFramePr>
          <p:cNvPr id="10" name="Chart 9">
            <a:extLst>
              <a:ext uri="{FF2B5EF4-FFF2-40B4-BE49-F238E27FC236}">
                <a16:creationId xmlns:a16="http://schemas.microsoft.com/office/drawing/2014/main" id="{39BA9053-3AB1-4BE9-82A1-44A79BB81E5E}"/>
              </a:ext>
            </a:extLst>
          </p:cNvPr>
          <p:cNvGraphicFramePr/>
          <p:nvPr>
            <p:extLst>
              <p:ext uri="{D42A27DB-BD31-4B8C-83A1-F6EECF244321}">
                <p14:modId xmlns:p14="http://schemas.microsoft.com/office/powerpoint/2010/main" val="1819706689"/>
              </p:ext>
            </p:extLst>
          </p:nvPr>
        </p:nvGraphicFramePr>
        <p:xfrm>
          <a:off x="1711359" y="1393251"/>
          <a:ext cx="2584349" cy="3233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CB7C2FB8-23C9-40B0-9C9A-EF26CC89432A}"/>
              </a:ext>
            </a:extLst>
          </p:cNvPr>
          <p:cNvGraphicFramePr/>
          <p:nvPr>
            <p:extLst>
              <p:ext uri="{D42A27DB-BD31-4B8C-83A1-F6EECF244321}">
                <p14:modId xmlns:p14="http://schemas.microsoft.com/office/powerpoint/2010/main" val="1434894540"/>
              </p:ext>
            </p:extLst>
          </p:nvPr>
        </p:nvGraphicFramePr>
        <p:xfrm>
          <a:off x="-1038" y="1395042"/>
          <a:ext cx="1661459" cy="3222000"/>
        </p:xfrm>
        <a:graphic>
          <a:graphicData uri="http://schemas.openxmlformats.org/drawingml/2006/table">
            <a:tbl>
              <a:tblPr firstRow="1" bandRow="1"/>
              <a:tblGrid>
                <a:gridCol w="1661459">
                  <a:extLst>
                    <a:ext uri="{9D8B030D-6E8A-4147-A177-3AD203B41FA5}">
                      <a16:colId xmlns:a16="http://schemas.microsoft.com/office/drawing/2014/main" val="1866906900"/>
                    </a:ext>
                  </a:extLst>
                </a:gridCol>
              </a:tblGrid>
              <a:tr h="322200">
                <a:tc>
                  <a:txBody>
                    <a:bodyPr/>
                    <a:lstStyle/>
                    <a:p>
                      <a:pPr algn="r" fontAlgn="b"/>
                      <a:r>
                        <a:rPr lang="en-US" sz="1000" b="0" i="0" u="none" strike="noStrike" dirty="0">
                          <a:solidFill>
                            <a:schemeClr val="tx1">
                              <a:lumMod val="65000"/>
                              <a:lumOff val="35000"/>
                            </a:schemeClr>
                          </a:solidFill>
                          <a:effectLst/>
                          <a:latin typeface="+mj-lt"/>
                        </a:rPr>
                        <a:t>Over population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6046913"/>
                  </a:ext>
                </a:extLst>
              </a:tr>
              <a:tr h="322200">
                <a:tc>
                  <a:txBody>
                    <a:bodyPr/>
                    <a:lstStyle/>
                    <a:p>
                      <a:pPr algn="r" fontAlgn="b"/>
                      <a:r>
                        <a:rPr lang="en-US" sz="1000" b="0" i="0" u="none" strike="noStrike" dirty="0">
                          <a:solidFill>
                            <a:schemeClr val="tx1">
                              <a:lumMod val="65000"/>
                              <a:lumOff val="35000"/>
                            </a:schemeClr>
                          </a:solidFill>
                          <a:effectLst/>
                          <a:latin typeface="+mj-lt"/>
                        </a:rPr>
                        <a:t>Deforestation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7033869"/>
                  </a:ext>
                </a:extLst>
              </a:tr>
              <a:tr h="322200">
                <a:tc>
                  <a:txBody>
                    <a:bodyPr/>
                    <a:lstStyle/>
                    <a:p>
                      <a:pPr algn="r" fontAlgn="b"/>
                      <a:r>
                        <a:rPr lang="en-US" sz="1000" b="0" i="0" u="none" strike="noStrike" dirty="0">
                          <a:solidFill>
                            <a:schemeClr val="tx1">
                              <a:lumMod val="65000"/>
                              <a:lumOff val="35000"/>
                            </a:schemeClr>
                          </a:solidFill>
                          <a:effectLst/>
                          <a:latin typeface="+mj-lt"/>
                        </a:rPr>
                        <a:t>Lack of clean water</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7703117"/>
                  </a:ext>
                </a:extLst>
              </a:tr>
              <a:tr h="322200">
                <a:tc>
                  <a:txBody>
                    <a:bodyPr/>
                    <a:lstStyle/>
                    <a:p>
                      <a:pPr algn="r" fontAlgn="b"/>
                      <a:r>
                        <a:rPr lang="fr-FR" sz="1000" b="0" i="0" u="none" strike="noStrike" dirty="0">
                          <a:solidFill>
                            <a:schemeClr val="tx1">
                              <a:lumMod val="65000"/>
                              <a:lumOff val="35000"/>
                            </a:schemeClr>
                          </a:solidFill>
                          <a:effectLst/>
                          <a:latin typeface="+mj-lt"/>
                        </a:rPr>
                        <a:t>Bad </a:t>
                      </a:r>
                      <a:r>
                        <a:rPr lang="fr-FR" sz="1000" b="0" i="0" u="none" strike="noStrike" dirty="0" err="1">
                          <a:solidFill>
                            <a:schemeClr val="tx1">
                              <a:lumMod val="65000"/>
                              <a:lumOff val="35000"/>
                            </a:schemeClr>
                          </a:solidFill>
                          <a:effectLst/>
                          <a:latin typeface="+mj-lt"/>
                        </a:rPr>
                        <a:t>sanitation</a:t>
                      </a:r>
                      <a:endParaRPr lang="fr-FR" sz="1000" b="0" i="0" u="none" strike="noStrike" dirty="0">
                        <a:solidFill>
                          <a:schemeClr val="tx1">
                            <a:lumMod val="65000"/>
                            <a:lumOff val="35000"/>
                          </a:schemeClr>
                        </a:solidFill>
                        <a:effectLst/>
                        <a:latin typeface="+mj-lt"/>
                      </a:endParaRP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95903472"/>
                  </a:ext>
                </a:extLst>
              </a:tr>
              <a:tr h="322200">
                <a:tc>
                  <a:txBody>
                    <a:bodyPr/>
                    <a:lstStyle/>
                    <a:p>
                      <a:pPr algn="r" fontAlgn="b"/>
                      <a:r>
                        <a:rPr lang="en-US" sz="1000" b="0" i="0" u="none" strike="noStrike" dirty="0">
                          <a:solidFill>
                            <a:schemeClr val="tx1">
                              <a:lumMod val="65000"/>
                              <a:lumOff val="35000"/>
                            </a:schemeClr>
                          </a:solidFill>
                          <a:effectLst/>
                          <a:latin typeface="+mj-lt"/>
                        </a:rPr>
                        <a:t>Land scarcity</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6928466"/>
                  </a:ext>
                </a:extLst>
              </a:tr>
              <a:tr h="322200">
                <a:tc>
                  <a:txBody>
                    <a:bodyPr/>
                    <a:lstStyle/>
                    <a:p>
                      <a:pPr algn="r" fontAlgn="b"/>
                      <a:r>
                        <a:rPr lang="en-US" sz="1000" b="0" i="0" u="none" strike="noStrike" dirty="0">
                          <a:solidFill>
                            <a:schemeClr val="tx1">
                              <a:lumMod val="65000"/>
                              <a:lumOff val="35000"/>
                            </a:schemeClr>
                          </a:solidFill>
                          <a:effectLst/>
                          <a:latin typeface="+mj-lt"/>
                        </a:rPr>
                        <a:t>Bad transportation and roads</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0556283"/>
                  </a:ext>
                </a:extLst>
              </a:tr>
              <a:tr h="322200">
                <a:tc>
                  <a:txBody>
                    <a:bodyPr/>
                    <a:lstStyle/>
                    <a:p>
                      <a:pPr algn="r" fontAlgn="b"/>
                      <a:r>
                        <a:rPr lang="en-US" sz="1000" b="0" i="0" u="none" strike="noStrike" dirty="0">
                          <a:solidFill>
                            <a:schemeClr val="tx1">
                              <a:lumMod val="65000"/>
                              <a:lumOff val="35000"/>
                            </a:schemeClr>
                          </a:solidFill>
                          <a:effectLst/>
                          <a:latin typeface="+mj-lt"/>
                        </a:rPr>
                        <a:t>Rising sea level</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6727820"/>
                  </a:ext>
                </a:extLst>
              </a:tr>
              <a:tr h="322200">
                <a:tc>
                  <a:txBody>
                    <a:bodyPr/>
                    <a:lstStyle/>
                    <a:p>
                      <a:pPr algn="r" fontAlgn="b"/>
                      <a:r>
                        <a:rPr lang="en-US" sz="1000" b="0" i="0" u="none" strike="noStrike" dirty="0">
                          <a:solidFill>
                            <a:schemeClr val="tx1">
                              <a:lumMod val="65000"/>
                              <a:lumOff val="35000"/>
                            </a:schemeClr>
                          </a:solidFill>
                          <a:effectLst/>
                          <a:latin typeface="+mj-lt"/>
                        </a:rPr>
                        <a:t>Natural disasters</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8343320"/>
                  </a:ext>
                </a:extLst>
              </a:tr>
              <a:tr h="322200">
                <a:tc>
                  <a:txBody>
                    <a:bodyPr/>
                    <a:lstStyle/>
                    <a:p>
                      <a:pPr algn="r" fontAlgn="b"/>
                      <a:r>
                        <a:rPr lang="en-US" sz="1000" b="0" i="0" u="none" strike="noStrike" dirty="0">
                          <a:solidFill>
                            <a:schemeClr val="tx1">
                              <a:lumMod val="65000"/>
                              <a:lumOff val="35000"/>
                            </a:schemeClr>
                          </a:solidFill>
                          <a:effectLst/>
                          <a:latin typeface="+mj-lt"/>
                        </a:rPr>
                        <a:t>More trash</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5373694"/>
                  </a:ext>
                </a:extLst>
              </a:tr>
              <a:tr h="322200">
                <a:tc>
                  <a:txBody>
                    <a:bodyPr/>
                    <a:lstStyle/>
                    <a:p>
                      <a:pPr algn="r" fontAlgn="b"/>
                      <a:r>
                        <a:rPr lang="en-US" sz="1000" b="0" i="0" u="none" strike="noStrike" dirty="0">
                          <a:solidFill>
                            <a:schemeClr val="tx1">
                              <a:lumMod val="65000"/>
                              <a:lumOff val="35000"/>
                            </a:schemeClr>
                          </a:solidFill>
                          <a:effectLst/>
                          <a:latin typeface="+mj-lt"/>
                        </a:rPr>
                        <a:t>Pollution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3034100"/>
                  </a:ext>
                </a:extLst>
              </a:tr>
            </a:tbl>
          </a:graphicData>
        </a:graphic>
      </p:graphicFrame>
      <p:sp>
        <p:nvSpPr>
          <p:cNvPr id="14" name="TextBox 13">
            <a:extLst>
              <a:ext uri="{FF2B5EF4-FFF2-40B4-BE49-F238E27FC236}">
                <a16:creationId xmlns:a16="http://schemas.microsoft.com/office/drawing/2014/main" id="{EC6C60F3-33EA-4BDB-B59D-6AE8A6A71DC8}"/>
              </a:ext>
            </a:extLst>
          </p:cNvPr>
          <p:cNvSpPr txBox="1"/>
          <p:nvPr/>
        </p:nvSpPr>
        <p:spPr>
          <a:xfrm>
            <a:off x="8065" y="4669947"/>
            <a:ext cx="9134587" cy="369332"/>
          </a:xfrm>
          <a:prstGeom prst="rect">
            <a:avLst/>
          </a:prstGeom>
          <a:noFill/>
        </p:spPr>
        <p:txBody>
          <a:bodyPr wrap="square" rtlCol="0">
            <a:spAutoFit/>
          </a:bodyPr>
          <a:lstStyle/>
          <a:p>
            <a:pPr algn="l"/>
            <a:r>
              <a:rPr lang="en-GB" sz="900" dirty="0"/>
              <a:t>Q.12a </a:t>
            </a:r>
            <a:r>
              <a:rPr lang="en-US" sz="900" dirty="0"/>
              <a:t>What have been the main environmental issues facing Indonesia in the past year, pre-pandemic? | </a:t>
            </a:r>
            <a:r>
              <a:rPr lang="en-GB" sz="900" dirty="0"/>
              <a:t>Q.12b </a:t>
            </a:r>
            <a:r>
              <a:rPr lang="en-US" sz="900" dirty="0"/>
              <a:t>What are the main environmental issues Indonesia will face in the next 10 years?</a:t>
            </a:r>
            <a:endParaRPr lang="en-GB" sz="900" dirty="0"/>
          </a:p>
          <a:p>
            <a:pPr algn="l"/>
            <a:endParaRPr lang="en-GB" sz="900" dirty="0"/>
          </a:p>
        </p:txBody>
      </p:sp>
      <p:sp>
        <p:nvSpPr>
          <p:cNvPr id="16" name="Callout: Double Bent Line with No Border 15">
            <a:extLst>
              <a:ext uri="{FF2B5EF4-FFF2-40B4-BE49-F238E27FC236}">
                <a16:creationId xmlns:a16="http://schemas.microsoft.com/office/drawing/2014/main" id="{8421B583-8377-4CCE-9101-6F86710673DA}"/>
              </a:ext>
            </a:extLst>
          </p:cNvPr>
          <p:cNvSpPr/>
          <p:nvPr/>
        </p:nvSpPr>
        <p:spPr bwMode="auto">
          <a:xfrm>
            <a:off x="3107663" y="2372710"/>
            <a:ext cx="1530864" cy="2088000"/>
          </a:xfrm>
          <a:prstGeom prst="callout3">
            <a:avLst>
              <a:gd name="adj1" fmla="val -4707"/>
              <a:gd name="adj2" fmla="val 40519"/>
              <a:gd name="adj3" fmla="val -14085"/>
              <a:gd name="adj4" fmla="val 34720"/>
              <a:gd name="adj5" fmla="val -13155"/>
              <a:gd name="adj6" fmla="val 35394"/>
              <a:gd name="adj7" fmla="val -18145"/>
              <a:gd name="adj8" fmla="val 15606"/>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rgbClr val="C00000"/>
                </a:solidFill>
                <a:effectLst/>
                <a:latin typeface="Gill Sans" pitchFamily="34" charset="0"/>
                <a:sym typeface="Gill Sans" pitchFamily="34" charset="0"/>
              </a:rPr>
              <a:t>While there is a general consensus in the key environmental threats facing Indonesia, residents of Kalimantan demonstrate greater concern across the spectrum. In particular, deforestation, land scarcity and overpopulation are most commonly cited.</a:t>
            </a:r>
          </a:p>
        </p:txBody>
      </p:sp>
      <p:sp>
        <p:nvSpPr>
          <p:cNvPr id="11" name="TextBox 10">
            <a:extLst>
              <a:ext uri="{FF2B5EF4-FFF2-40B4-BE49-F238E27FC236}">
                <a16:creationId xmlns:a16="http://schemas.microsoft.com/office/drawing/2014/main" id="{E0192A10-891C-4FF1-BE18-ED8BD4B4ADFC}"/>
              </a:ext>
            </a:extLst>
          </p:cNvPr>
          <p:cNvSpPr txBox="1"/>
          <p:nvPr/>
        </p:nvSpPr>
        <p:spPr>
          <a:xfrm>
            <a:off x="5055955" y="968189"/>
            <a:ext cx="3816000" cy="295466"/>
          </a:xfrm>
          <a:prstGeom prst="rect">
            <a:avLst/>
          </a:prstGeom>
          <a:noFill/>
        </p:spPr>
        <p:txBody>
          <a:bodyPr wrap="square" rtlCol="0">
            <a:spAutoFit/>
          </a:bodyPr>
          <a:lstStyle/>
          <a:p>
            <a:pPr algn="l"/>
            <a:r>
              <a:rPr lang="en-GB" sz="1320" b="1" dirty="0">
                <a:solidFill>
                  <a:schemeClr val="tx1"/>
                </a:solidFill>
                <a:latin typeface="+mn-lt"/>
                <a:ea typeface="+mn-ea"/>
                <a:cs typeface="+mn-cs"/>
              </a:rPr>
              <a:t>FUTURE ENVIRONMENTAL ISSUES</a:t>
            </a:r>
          </a:p>
        </p:txBody>
      </p:sp>
      <p:graphicFrame>
        <p:nvGraphicFramePr>
          <p:cNvPr id="13" name="Chart 12">
            <a:extLst>
              <a:ext uri="{FF2B5EF4-FFF2-40B4-BE49-F238E27FC236}">
                <a16:creationId xmlns:a16="http://schemas.microsoft.com/office/drawing/2014/main" id="{66730FEA-7A6A-4FE0-AF34-F65806FD0213}"/>
              </a:ext>
            </a:extLst>
          </p:cNvPr>
          <p:cNvGraphicFramePr/>
          <p:nvPr>
            <p:extLst>
              <p:ext uri="{D42A27DB-BD31-4B8C-83A1-F6EECF244321}">
                <p14:modId xmlns:p14="http://schemas.microsoft.com/office/powerpoint/2010/main" val="605985396"/>
              </p:ext>
            </p:extLst>
          </p:nvPr>
        </p:nvGraphicFramePr>
        <p:xfrm>
          <a:off x="6597381" y="1393251"/>
          <a:ext cx="2584349" cy="32330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a:extLst>
              <a:ext uri="{FF2B5EF4-FFF2-40B4-BE49-F238E27FC236}">
                <a16:creationId xmlns:a16="http://schemas.microsoft.com/office/drawing/2014/main" id="{7C8A330C-B0DC-4840-8136-CB830F2F4554}"/>
              </a:ext>
            </a:extLst>
          </p:cNvPr>
          <p:cNvGraphicFramePr/>
          <p:nvPr>
            <p:extLst>
              <p:ext uri="{D42A27DB-BD31-4B8C-83A1-F6EECF244321}">
                <p14:modId xmlns:p14="http://schemas.microsoft.com/office/powerpoint/2010/main" val="3350022956"/>
              </p:ext>
            </p:extLst>
          </p:nvPr>
        </p:nvGraphicFramePr>
        <p:xfrm>
          <a:off x="4884984" y="1395042"/>
          <a:ext cx="1661459" cy="3222000"/>
        </p:xfrm>
        <a:graphic>
          <a:graphicData uri="http://schemas.openxmlformats.org/drawingml/2006/table">
            <a:tbl>
              <a:tblPr firstRow="1" bandRow="1"/>
              <a:tblGrid>
                <a:gridCol w="1661459">
                  <a:extLst>
                    <a:ext uri="{9D8B030D-6E8A-4147-A177-3AD203B41FA5}">
                      <a16:colId xmlns:a16="http://schemas.microsoft.com/office/drawing/2014/main" val="1866906900"/>
                    </a:ext>
                  </a:extLst>
                </a:gridCol>
              </a:tblGrid>
              <a:tr h="322200">
                <a:tc>
                  <a:txBody>
                    <a:bodyPr/>
                    <a:lstStyle/>
                    <a:p>
                      <a:pPr algn="r" fontAlgn="b"/>
                      <a:r>
                        <a:rPr lang="en-US" sz="1000" b="0" i="0" u="none" strike="noStrike" dirty="0">
                          <a:solidFill>
                            <a:schemeClr val="tx1">
                              <a:lumMod val="65000"/>
                              <a:lumOff val="35000"/>
                            </a:schemeClr>
                          </a:solidFill>
                          <a:effectLst/>
                          <a:latin typeface="+mj-lt"/>
                        </a:rPr>
                        <a:t>Over population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6046913"/>
                  </a:ext>
                </a:extLst>
              </a:tr>
              <a:tr h="322200">
                <a:tc>
                  <a:txBody>
                    <a:bodyPr/>
                    <a:lstStyle/>
                    <a:p>
                      <a:pPr algn="r" fontAlgn="b"/>
                      <a:r>
                        <a:rPr lang="en-US" sz="1000" b="0" i="0" u="none" strike="noStrike" dirty="0">
                          <a:solidFill>
                            <a:schemeClr val="tx1">
                              <a:lumMod val="65000"/>
                              <a:lumOff val="35000"/>
                            </a:schemeClr>
                          </a:solidFill>
                          <a:effectLst/>
                          <a:latin typeface="+mj-lt"/>
                        </a:rPr>
                        <a:t>Deforestation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7033869"/>
                  </a:ext>
                </a:extLst>
              </a:tr>
              <a:tr h="322200">
                <a:tc>
                  <a:txBody>
                    <a:bodyPr/>
                    <a:lstStyle/>
                    <a:p>
                      <a:pPr algn="r" fontAlgn="b"/>
                      <a:r>
                        <a:rPr lang="en-US" sz="1000" b="0" i="0" u="none" strike="noStrike" dirty="0">
                          <a:solidFill>
                            <a:schemeClr val="tx1">
                              <a:lumMod val="65000"/>
                              <a:lumOff val="35000"/>
                            </a:schemeClr>
                          </a:solidFill>
                          <a:effectLst/>
                          <a:latin typeface="+mj-lt"/>
                        </a:rPr>
                        <a:t>Lack of clean water</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7703117"/>
                  </a:ext>
                </a:extLst>
              </a:tr>
              <a:tr h="322200">
                <a:tc>
                  <a:txBody>
                    <a:bodyPr/>
                    <a:lstStyle/>
                    <a:p>
                      <a:pPr algn="r" fontAlgn="b"/>
                      <a:r>
                        <a:rPr lang="fr-FR" sz="1000" b="0" i="0" u="none" strike="noStrike" dirty="0">
                          <a:solidFill>
                            <a:schemeClr val="tx1">
                              <a:lumMod val="65000"/>
                              <a:lumOff val="35000"/>
                            </a:schemeClr>
                          </a:solidFill>
                          <a:effectLst/>
                          <a:latin typeface="+mj-lt"/>
                        </a:rPr>
                        <a:t>Bad </a:t>
                      </a:r>
                      <a:r>
                        <a:rPr lang="fr-FR" sz="1000" b="0" i="0" u="none" strike="noStrike" dirty="0" err="1">
                          <a:solidFill>
                            <a:schemeClr val="tx1">
                              <a:lumMod val="65000"/>
                              <a:lumOff val="35000"/>
                            </a:schemeClr>
                          </a:solidFill>
                          <a:effectLst/>
                          <a:latin typeface="+mj-lt"/>
                        </a:rPr>
                        <a:t>sanitation</a:t>
                      </a:r>
                      <a:endParaRPr lang="fr-FR" sz="1000" b="0" i="0" u="none" strike="noStrike" dirty="0">
                        <a:solidFill>
                          <a:schemeClr val="tx1">
                            <a:lumMod val="65000"/>
                            <a:lumOff val="35000"/>
                          </a:schemeClr>
                        </a:solidFill>
                        <a:effectLst/>
                        <a:latin typeface="+mj-lt"/>
                      </a:endParaRP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95903472"/>
                  </a:ext>
                </a:extLst>
              </a:tr>
              <a:tr h="322200">
                <a:tc>
                  <a:txBody>
                    <a:bodyPr/>
                    <a:lstStyle/>
                    <a:p>
                      <a:pPr algn="r" fontAlgn="b"/>
                      <a:r>
                        <a:rPr lang="en-US" sz="1000" b="0" i="0" u="none" strike="noStrike" dirty="0">
                          <a:solidFill>
                            <a:schemeClr val="tx1">
                              <a:lumMod val="65000"/>
                              <a:lumOff val="35000"/>
                            </a:schemeClr>
                          </a:solidFill>
                          <a:effectLst/>
                          <a:latin typeface="+mj-lt"/>
                        </a:rPr>
                        <a:t>Land scarcity</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6928466"/>
                  </a:ext>
                </a:extLst>
              </a:tr>
              <a:tr h="322200">
                <a:tc>
                  <a:txBody>
                    <a:bodyPr/>
                    <a:lstStyle/>
                    <a:p>
                      <a:pPr algn="r" fontAlgn="b"/>
                      <a:r>
                        <a:rPr lang="en-US" sz="1000" b="0" i="0" u="none" strike="noStrike" dirty="0">
                          <a:solidFill>
                            <a:schemeClr val="tx1">
                              <a:lumMod val="65000"/>
                              <a:lumOff val="35000"/>
                            </a:schemeClr>
                          </a:solidFill>
                          <a:effectLst/>
                          <a:latin typeface="+mj-lt"/>
                        </a:rPr>
                        <a:t>Bad transportation and roads</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0556283"/>
                  </a:ext>
                </a:extLst>
              </a:tr>
              <a:tr h="322200">
                <a:tc>
                  <a:txBody>
                    <a:bodyPr/>
                    <a:lstStyle/>
                    <a:p>
                      <a:pPr algn="r" fontAlgn="b"/>
                      <a:r>
                        <a:rPr lang="en-US" sz="1000" b="0" i="0" u="none" strike="noStrike" dirty="0">
                          <a:solidFill>
                            <a:schemeClr val="tx1">
                              <a:lumMod val="65000"/>
                              <a:lumOff val="35000"/>
                            </a:schemeClr>
                          </a:solidFill>
                          <a:effectLst/>
                          <a:latin typeface="+mj-lt"/>
                        </a:rPr>
                        <a:t>Rising sea level</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6727820"/>
                  </a:ext>
                </a:extLst>
              </a:tr>
              <a:tr h="322200">
                <a:tc>
                  <a:txBody>
                    <a:bodyPr/>
                    <a:lstStyle/>
                    <a:p>
                      <a:pPr algn="r" fontAlgn="b"/>
                      <a:r>
                        <a:rPr lang="en-US" sz="1000" b="0" i="0" u="none" strike="noStrike" dirty="0">
                          <a:solidFill>
                            <a:schemeClr val="tx1">
                              <a:lumMod val="65000"/>
                              <a:lumOff val="35000"/>
                            </a:schemeClr>
                          </a:solidFill>
                          <a:effectLst/>
                          <a:latin typeface="+mj-lt"/>
                        </a:rPr>
                        <a:t>Natural disasters</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8343320"/>
                  </a:ext>
                </a:extLst>
              </a:tr>
              <a:tr h="322200">
                <a:tc>
                  <a:txBody>
                    <a:bodyPr/>
                    <a:lstStyle/>
                    <a:p>
                      <a:pPr algn="r" fontAlgn="b"/>
                      <a:r>
                        <a:rPr lang="en-US" sz="1000" b="0" i="0" u="none" strike="noStrike" dirty="0">
                          <a:solidFill>
                            <a:schemeClr val="tx1">
                              <a:lumMod val="65000"/>
                              <a:lumOff val="35000"/>
                            </a:schemeClr>
                          </a:solidFill>
                          <a:effectLst/>
                          <a:latin typeface="+mj-lt"/>
                        </a:rPr>
                        <a:t>More trash</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5373694"/>
                  </a:ext>
                </a:extLst>
              </a:tr>
              <a:tr h="322200">
                <a:tc>
                  <a:txBody>
                    <a:bodyPr/>
                    <a:lstStyle/>
                    <a:p>
                      <a:pPr algn="r" fontAlgn="b"/>
                      <a:r>
                        <a:rPr lang="en-US" sz="1000" b="0" i="0" u="none" strike="noStrike" dirty="0">
                          <a:solidFill>
                            <a:schemeClr val="tx1">
                              <a:lumMod val="65000"/>
                              <a:lumOff val="35000"/>
                            </a:schemeClr>
                          </a:solidFill>
                          <a:effectLst/>
                          <a:latin typeface="+mj-lt"/>
                        </a:rPr>
                        <a:t>Pollution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3034100"/>
                  </a:ext>
                </a:extLst>
              </a:tr>
            </a:tbl>
          </a:graphicData>
        </a:graphic>
      </p:graphicFrame>
      <p:cxnSp>
        <p:nvCxnSpPr>
          <p:cNvPr id="20" name="Straight Arrow Connector 19">
            <a:extLst>
              <a:ext uri="{FF2B5EF4-FFF2-40B4-BE49-F238E27FC236}">
                <a16:creationId xmlns:a16="http://schemas.microsoft.com/office/drawing/2014/main" id="{A27C9056-0D18-4C9C-81B5-8C2F2304352C}"/>
              </a:ext>
            </a:extLst>
          </p:cNvPr>
          <p:cNvCxnSpPr/>
          <p:nvPr/>
        </p:nvCxnSpPr>
        <p:spPr bwMode="auto">
          <a:xfrm flipV="1">
            <a:off x="8363603" y="2767605"/>
            <a:ext cx="83820" cy="152400"/>
          </a:xfrm>
          <a:prstGeom prst="straightConnector1">
            <a:avLst/>
          </a:prstGeom>
          <a:blipFill dpi="0" rotWithShape="0">
            <a:blip r:embed="rId5"/>
            <a:srcRect/>
            <a:tile tx="0" ty="0" sx="100000" sy="100000" flip="none" algn="tl"/>
          </a:blipFill>
          <a:ln w="63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8515E486-CC73-43BF-8668-985D8E32C4C9}"/>
              </a:ext>
            </a:extLst>
          </p:cNvPr>
          <p:cNvCxnSpPr/>
          <p:nvPr/>
        </p:nvCxnSpPr>
        <p:spPr bwMode="auto">
          <a:xfrm flipV="1">
            <a:off x="7529378" y="3406140"/>
            <a:ext cx="83820" cy="152400"/>
          </a:xfrm>
          <a:prstGeom prst="straightConnector1">
            <a:avLst/>
          </a:prstGeom>
          <a:blipFill dpi="0" rotWithShape="0">
            <a:blip r:embed="rId5"/>
            <a:srcRect/>
            <a:tile tx="0" ty="0" sx="100000" sy="100000" flip="none" algn="tl"/>
          </a:blipFill>
          <a:ln w="63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9394D17C-4D09-4BD0-96F6-F1BB1DA790AE}"/>
              </a:ext>
            </a:extLst>
          </p:cNvPr>
          <p:cNvCxnSpPr/>
          <p:nvPr/>
        </p:nvCxnSpPr>
        <p:spPr bwMode="auto">
          <a:xfrm flipV="1">
            <a:off x="7378689" y="4356283"/>
            <a:ext cx="83820" cy="152400"/>
          </a:xfrm>
          <a:prstGeom prst="straightConnector1">
            <a:avLst/>
          </a:prstGeom>
          <a:blipFill dpi="0" rotWithShape="0">
            <a:blip r:embed="rId5"/>
            <a:srcRect/>
            <a:tile tx="0" ty="0" sx="100000" sy="100000" flip="none" algn="tl"/>
          </a:blipFill>
          <a:ln w="635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A3DD300B-7EA8-45AA-AB87-9BA91630483F}"/>
              </a:ext>
            </a:extLst>
          </p:cNvPr>
          <p:cNvSpPr txBox="1"/>
          <p:nvPr/>
        </p:nvSpPr>
        <p:spPr>
          <a:xfrm>
            <a:off x="7387314" y="4356283"/>
            <a:ext cx="1726755" cy="215444"/>
          </a:xfrm>
          <a:prstGeom prst="rect">
            <a:avLst/>
          </a:prstGeom>
          <a:noFill/>
        </p:spPr>
        <p:txBody>
          <a:bodyPr wrap="none" rtlCol="0">
            <a:spAutoFit/>
          </a:bodyPr>
          <a:lstStyle/>
          <a:p>
            <a:r>
              <a:rPr lang="en-US" sz="800" dirty="0">
                <a:solidFill>
                  <a:schemeClr val="tx1">
                    <a:lumMod val="75000"/>
                    <a:lumOff val="25000"/>
                  </a:schemeClr>
                </a:solidFill>
              </a:rPr>
              <a:t>Predicted to get worse in the future</a:t>
            </a:r>
          </a:p>
        </p:txBody>
      </p:sp>
      <p:cxnSp>
        <p:nvCxnSpPr>
          <p:cNvPr id="4" name="Straight Connector 3">
            <a:extLst>
              <a:ext uri="{FF2B5EF4-FFF2-40B4-BE49-F238E27FC236}">
                <a16:creationId xmlns:a16="http://schemas.microsoft.com/office/drawing/2014/main" id="{0734958A-9280-4322-8244-66FEB7D2442E}"/>
              </a:ext>
            </a:extLst>
          </p:cNvPr>
          <p:cNvCxnSpPr/>
          <p:nvPr/>
        </p:nvCxnSpPr>
        <p:spPr bwMode="auto">
          <a:xfrm>
            <a:off x="4740915" y="2635978"/>
            <a:ext cx="504000" cy="131627"/>
          </a:xfrm>
          <a:prstGeom prst="line">
            <a:avLst/>
          </a:prstGeom>
          <a:blipFill dpi="0" rotWithShape="0">
            <a:blip r:embed="rId5"/>
            <a:srcRect/>
            <a:tile tx="0" ty="0" sx="100000" sy="100000" flip="none" algn="tl"/>
          </a:blipFill>
          <a:ln w="25400" cap="flat" cmpd="sng" algn="ctr">
            <a:solidFill>
              <a:schemeClr val="tx2">
                <a:lumMod val="75000"/>
                <a:lumOff val="2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596976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809987" cy="810000"/>
          </a:xfrm>
        </p:spPr>
        <p:txBody>
          <a:bodyPr anchor="ctr"/>
          <a:lstStyle/>
          <a:p>
            <a:r>
              <a:rPr lang="en-US" sz="1700" b="1" dirty="0">
                <a:latin typeface="Gill Sans Light" panose="020B0402020204020204"/>
              </a:rPr>
              <a:t>Forests and agricultural land are seen as most damaged by development, however, concerns of future damage remain at around the same level</a:t>
            </a:r>
            <a:endParaRPr lang="en-GB" sz="1700" b="1" dirty="0">
              <a:latin typeface="Gill Sans Light" panose="020B0402020204020204"/>
            </a:endParaRP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sp>
        <p:nvSpPr>
          <p:cNvPr id="8" name="TextBox 7">
            <a:extLst>
              <a:ext uri="{FF2B5EF4-FFF2-40B4-BE49-F238E27FC236}">
                <a16:creationId xmlns:a16="http://schemas.microsoft.com/office/drawing/2014/main" id="{3B753A89-DCAA-48BD-8FB1-98C00BB9BADE}"/>
              </a:ext>
            </a:extLst>
          </p:cNvPr>
          <p:cNvSpPr txBox="1"/>
          <p:nvPr/>
        </p:nvSpPr>
        <p:spPr>
          <a:xfrm>
            <a:off x="8065" y="4669947"/>
            <a:ext cx="9134587" cy="230832"/>
          </a:xfrm>
          <a:prstGeom prst="rect">
            <a:avLst/>
          </a:prstGeom>
          <a:noFill/>
        </p:spPr>
        <p:txBody>
          <a:bodyPr wrap="square" rtlCol="0">
            <a:spAutoFit/>
          </a:bodyPr>
          <a:lstStyle/>
          <a:p>
            <a:pPr algn="l"/>
            <a:r>
              <a:rPr lang="en-GB" sz="900" dirty="0"/>
              <a:t>Q.40 </a:t>
            </a:r>
            <a:r>
              <a:rPr lang="en-US" sz="900" dirty="0"/>
              <a:t>Currently, do you agree or disagree that each of these is </a:t>
            </a:r>
            <a:r>
              <a:rPr lang="en-GB" sz="900" dirty="0"/>
              <a:t>damaged due to development in Indonesia</a:t>
            </a:r>
            <a:r>
              <a:rPr lang="en-US" sz="900" dirty="0"/>
              <a:t>? | Q.41 Indonesia’s development will cause these to be damaged in the future?</a:t>
            </a:r>
            <a:endParaRPr lang="en-GB" sz="900" dirty="0"/>
          </a:p>
        </p:txBody>
      </p:sp>
      <p:graphicFrame>
        <p:nvGraphicFramePr>
          <p:cNvPr id="17" name="Chart 16">
            <a:extLst>
              <a:ext uri="{FF2B5EF4-FFF2-40B4-BE49-F238E27FC236}">
                <a16:creationId xmlns:a16="http://schemas.microsoft.com/office/drawing/2014/main" id="{1065949D-089E-4127-A738-2112E4B006BB}"/>
              </a:ext>
            </a:extLst>
          </p:cNvPr>
          <p:cNvGraphicFramePr/>
          <p:nvPr>
            <p:extLst>
              <p:ext uri="{D42A27DB-BD31-4B8C-83A1-F6EECF244321}">
                <p14:modId xmlns:p14="http://schemas.microsoft.com/office/powerpoint/2010/main" val="1616287229"/>
              </p:ext>
            </p:extLst>
          </p:nvPr>
        </p:nvGraphicFramePr>
        <p:xfrm>
          <a:off x="107186" y="846138"/>
          <a:ext cx="4629706" cy="3928228"/>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EA245669-60AF-4E05-AF24-B9309136ADE0}"/>
              </a:ext>
            </a:extLst>
          </p:cNvPr>
          <p:cNvSpPr txBox="1"/>
          <p:nvPr/>
        </p:nvSpPr>
        <p:spPr>
          <a:xfrm>
            <a:off x="68718" y="882458"/>
            <a:ext cx="5366344" cy="295466"/>
          </a:xfrm>
          <a:prstGeom prst="rect">
            <a:avLst/>
          </a:prstGeom>
          <a:noFill/>
        </p:spPr>
        <p:txBody>
          <a:bodyPr wrap="square" rtlCol="0">
            <a:spAutoFit/>
          </a:bodyPr>
          <a:lstStyle/>
          <a:p>
            <a:pPr algn="l"/>
            <a:r>
              <a:rPr lang="en-GB" sz="1320" b="1" dirty="0">
                <a:solidFill>
                  <a:schemeClr val="tx1"/>
                </a:solidFill>
                <a:latin typeface="+mn-lt"/>
                <a:ea typeface="+mn-ea"/>
                <a:cs typeface="+mn-cs"/>
              </a:rPr>
              <a:t>CURRENTLY DAMAGED BY DEVELOPMENT</a:t>
            </a:r>
          </a:p>
        </p:txBody>
      </p:sp>
      <p:graphicFrame>
        <p:nvGraphicFramePr>
          <p:cNvPr id="18" name="Chart 17">
            <a:extLst>
              <a:ext uri="{FF2B5EF4-FFF2-40B4-BE49-F238E27FC236}">
                <a16:creationId xmlns:a16="http://schemas.microsoft.com/office/drawing/2014/main" id="{4521572F-9458-4A01-A328-1C82E22507F8}"/>
              </a:ext>
            </a:extLst>
          </p:cNvPr>
          <p:cNvGraphicFramePr/>
          <p:nvPr>
            <p:extLst>
              <p:ext uri="{D42A27DB-BD31-4B8C-83A1-F6EECF244321}">
                <p14:modId xmlns:p14="http://schemas.microsoft.com/office/powerpoint/2010/main" val="1064289885"/>
              </p:ext>
            </p:extLst>
          </p:nvPr>
        </p:nvGraphicFramePr>
        <p:xfrm>
          <a:off x="4509293" y="846138"/>
          <a:ext cx="4629706" cy="392822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76406767-76ED-4E89-9FE7-EA435C8A57F8}"/>
              </a:ext>
            </a:extLst>
          </p:cNvPr>
          <p:cNvSpPr txBox="1"/>
          <p:nvPr/>
        </p:nvSpPr>
        <p:spPr>
          <a:xfrm>
            <a:off x="4931764" y="882458"/>
            <a:ext cx="4195983" cy="295466"/>
          </a:xfrm>
          <a:prstGeom prst="rect">
            <a:avLst/>
          </a:prstGeom>
          <a:noFill/>
        </p:spPr>
        <p:txBody>
          <a:bodyPr wrap="square" rtlCol="0">
            <a:spAutoFit/>
          </a:bodyPr>
          <a:lstStyle/>
          <a:p>
            <a:pPr algn="l"/>
            <a:r>
              <a:rPr lang="en-GB" sz="1320" b="1" dirty="0">
                <a:solidFill>
                  <a:schemeClr val="tx1"/>
                </a:solidFill>
                <a:latin typeface="+mn-lt"/>
                <a:ea typeface="+mn-ea"/>
                <a:cs typeface="+mn-cs"/>
              </a:rPr>
              <a:t>FUTURE DAMAGE CAUSED BY DEVELOPMENT</a:t>
            </a:r>
          </a:p>
        </p:txBody>
      </p:sp>
      <p:sp>
        <p:nvSpPr>
          <p:cNvPr id="20" name="TextBox 19">
            <a:extLst>
              <a:ext uri="{FF2B5EF4-FFF2-40B4-BE49-F238E27FC236}">
                <a16:creationId xmlns:a16="http://schemas.microsoft.com/office/drawing/2014/main" id="{E167A06F-47A4-46AD-987F-15D5CE7C8381}"/>
              </a:ext>
            </a:extLst>
          </p:cNvPr>
          <p:cNvSpPr txBox="1"/>
          <p:nvPr/>
        </p:nvSpPr>
        <p:spPr>
          <a:xfrm>
            <a:off x="3751132" y="1751029"/>
            <a:ext cx="468000" cy="246221"/>
          </a:xfrm>
          <a:prstGeom prst="rect">
            <a:avLst/>
          </a:prstGeom>
          <a:noFill/>
        </p:spPr>
        <p:txBody>
          <a:bodyPr wrap="square" rtlCol="0" anchor="ctr">
            <a:spAutoFit/>
          </a:bodyPr>
          <a:lstStyle/>
          <a:p>
            <a:pPr algn="l"/>
            <a:r>
              <a:rPr lang="en-GB" sz="1000" b="1" dirty="0">
                <a:solidFill>
                  <a:srgbClr val="00B050"/>
                </a:solidFill>
              </a:rPr>
              <a:t>67%</a:t>
            </a:r>
          </a:p>
        </p:txBody>
      </p:sp>
      <p:sp>
        <p:nvSpPr>
          <p:cNvPr id="21" name="TextBox 20">
            <a:extLst>
              <a:ext uri="{FF2B5EF4-FFF2-40B4-BE49-F238E27FC236}">
                <a16:creationId xmlns:a16="http://schemas.microsoft.com/office/drawing/2014/main" id="{9AC2ED9D-97AD-4DCB-A68E-5B6A015E229D}"/>
              </a:ext>
            </a:extLst>
          </p:cNvPr>
          <p:cNvSpPr txBox="1"/>
          <p:nvPr/>
        </p:nvSpPr>
        <p:spPr>
          <a:xfrm>
            <a:off x="3698666" y="1517035"/>
            <a:ext cx="563289" cy="246221"/>
          </a:xfrm>
          <a:prstGeom prst="rect">
            <a:avLst/>
          </a:prstGeom>
          <a:noFill/>
        </p:spPr>
        <p:txBody>
          <a:bodyPr wrap="square" rtlCol="0" anchor="ctr">
            <a:spAutoFit/>
          </a:bodyPr>
          <a:lstStyle/>
          <a:p>
            <a:pPr algn="l"/>
            <a:r>
              <a:rPr lang="en-GB" sz="1000" b="1" dirty="0">
                <a:solidFill>
                  <a:srgbClr val="00B050"/>
                </a:solidFill>
              </a:rPr>
              <a:t>Agree</a:t>
            </a:r>
          </a:p>
        </p:txBody>
      </p:sp>
      <p:sp>
        <p:nvSpPr>
          <p:cNvPr id="23" name="TextBox 22">
            <a:extLst>
              <a:ext uri="{FF2B5EF4-FFF2-40B4-BE49-F238E27FC236}">
                <a16:creationId xmlns:a16="http://schemas.microsoft.com/office/drawing/2014/main" id="{32516B13-4DE7-4B48-9C9A-B0A9134B2D0B}"/>
              </a:ext>
            </a:extLst>
          </p:cNvPr>
          <p:cNvSpPr txBox="1"/>
          <p:nvPr/>
        </p:nvSpPr>
        <p:spPr>
          <a:xfrm>
            <a:off x="3751132" y="2255524"/>
            <a:ext cx="468000" cy="246221"/>
          </a:xfrm>
          <a:prstGeom prst="rect">
            <a:avLst/>
          </a:prstGeom>
          <a:noFill/>
        </p:spPr>
        <p:txBody>
          <a:bodyPr wrap="square" rtlCol="0" anchor="ctr">
            <a:spAutoFit/>
          </a:bodyPr>
          <a:lstStyle/>
          <a:p>
            <a:pPr algn="l"/>
            <a:r>
              <a:rPr lang="en-GB" sz="1000" b="1" dirty="0">
                <a:solidFill>
                  <a:srgbClr val="00B050"/>
                </a:solidFill>
              </a:rPr>
              <a:t>65%</a:t>
            </a:r>
          </a:p>
        </p:txBody>
      </p:sp>
      <p:sp>
        <p:nvSpPr>
          <p:cNvPr id="24" name="TextBox 23">
            <a:extLst>
              <a:ext uri="{FF2B5EF4-FFF2-40B4-BE49-F238E27FC236}">
                <a16:creationId xmlns:a16="http://schemas.microsoft.com/office/drawing/2014/main" id="{391F3B98-1ECF-4BEB-9BD2-C60609A2CAAD}"/>
              </a:ext>
            </a:extLst>
          </p:cNvPr>
          <p:cNvSpPr txBox="1"/>
          <p:nvPr/>
        </p:nvSpPr>
        <p:spPr>
          <a:xfrm>
            <a:off x="3751132" y="2760019"/>
            <a:ext cx="468000" cy="246221"/>
          </a:xfrm>
          <a:prstGeom prst="rect">
            <a:avLst/>
          </a:prstGeom>
          <a:noFill/>
        </p:spPr>
        <p:txBody>
          <a:bodyPr wrap="square" rtlCol="0" anchor="ctr">
            <a:spAutoFit/>
          </a:bodyPr>
          <a:lstStyle/>
          <a:p>
            <a:pPr algn="l"/>
            <a:r>
              <a:rPr lang="en-GB" sz="1000" b="1" dirty="0">
                <a:solidFill>
                  <a:srgbClr val="00B050"/>
                </a:solidFill>
              </a:rPr>
              <a:t>61%</a:t>
            </a:r>
          </a:p>
        </p:txBody>
      </p:sp>
      <p:sp>
        <p:nvSpPr>
          <p:cNvPr id="25" name="TextBox 24">
            <a:extLst>
              <a:ext uri="{FF2B5EF4-FFF2-40B4-BE49-F238E27FC236}">
                <a16:creationId xmlns:a16="http://schemas.microsoft.com/office/drawing/2014/main" id="{C7F7F05A-2477-42CC-8A2A-73E840A7A8BC}"/>
              </a:ext>
            </a:extLst>
          </p:cNvPr>
          <p:cNvSpPr txBox="1"/>
          <p:nvPr/>
        </p:nvSpPr>
        <p:spPr>
          <a:xfrm>
            <a:off x="3751132" y="3264514"/>
            <a:ext cx="468000" cy="246221"/>
          </a:xfrm>
          <a:prstGeom prst="rect">
            <a:avLst/>
          </a:prstGeom>
          <a:noFill/>
        </p:spPr>
        <p:txBody>
          <a:bodyPr wrap="square" rtlCol="0" anchor="ctr">
            <a:spAutoFit/>
          </a:bodyPr>
          <a:lstStyle/>
          <a:p>
            <a:pPr algn="l"/>
            <a:r>
              <a:rPr lang="en-GB" sz="1000" b="1" dirty="0">
                <a:solidFill>
                  <a:srgbClr val="00B050"/>
                </a:solidFill>
              </a:rPr>
              <a:t>58%</a:t>
            </a:r>
          </a:p>
        </p:txBody>
      </p:sp>
      <p:sp>
        <p:nvSpPr>
          <p:cNvPr id="26" name="TextBox 25">
            <a:extLst>
              <a:ext uri="{FF2B5EF4-FFF2-40B4-BE49-F238E27FC236}">
                <a16:creationId xmlns:a16="http://schemas.microsoft.com/office/drawing/2014/main" id="{253F97F0-6097-44EB-98D6-575A2E65B923}"/>
              </a:ext>
            </a:extLst>
          </p:cNvPr>
          <p:cNvSpPr txBox="1"/>
          <p:nvPr/>
        </p:nvSpPr>
        <p:spPr>
          <a:xfrm>
            <a:off x="3751132" y="3769009"/>
            <a:ext cx="468000" cy="246221"/>
          </a:xfrm>
          <a:prstGeom prst="rect">
            <a:avLst/>
          </a:prstGeom>
          <a:noFill/>
        </p:spPr>
        <p:txBody>
          <a:bodyPr wrap="square" rtlCol="0" anchor="ctr">
            <a:spAutoFit/>
          </a:bodyPr>
          <a:lstStyle/>
          <a:p>
            <a:pPr algn="l"/>
            <a:r>
              <a:rPr lang="en-GB" sz="1000" b="1" dirty="0">
                <a:solidFill>
                  <a:srgbClr val="00B050"/>
                </a:solidFill>
              </a:rPr>
              <a:t>55%</a:t>
            </a:r>
          </a:p>
        </p:txBody>
      </p:sp>
      <p:sp>
        <p:nvSpPr>
          <p:cNvPr id="27" name="TextBox 26">
            <a:extLst>
              <a:ext uri="{FF2B5EF4-FFF2-40B4-BE49-F238E27FC236}">
                <a16:creationId xmlns:a16="http://schemas.microsoft.com/office/drawing/2014/main" id="{9638369C-ADBF-44AE-BA26-9D3A8E1D8D54}"/>
              </a:ext>
            </a:extLst>
          </p:cNvPr>
          <p:cNvSpPr txBox="1"/>
          <p:nvPr/>
        </p:nvSpPr>
        <p:spPr>
          <a:xfrm>
            <a:off x="3751132" y="4273503"/>
            <a:ext cx="468000" cy="246221"/>
          </a:xfrm>
          <a:prstGeom prst="rect">
            <a:avLst/>
          </a:prstGeom>
          <a:noFill/>
        </p:spPr>
        <p:txBody>
          <a:bodyPr wrap="square" rtlCol="0" anchor="ctr">
            <a:spAutoFit/>
          </a:bodyPr>
          <a:lstStyle/>
          <a:p>
            <a:pPr algn="l"/>
            <a:r>
              <a:rPr lang="en-GB" sz="1000" b="1" dirty="0">
                <a:solidFill>
                  <a:srgbClr val="00B050"/>
                </a:solidFill>
              </a:rPr>
              <a:t>53%</a:t>
            </a:r>
          </a:p>
        </p:txBody>
      </p:sp>
      <p:sp>
        <p:nvSpPr>
          <p:cNvPr id="28" name="TextBox 27">
            <a:extLst>
              <a:ext uri="{FF2B5EF4-FFF2-40B4-BE49-F238E27FC236}">
                <a16:creationId xmlns:a16="http://schemas.microsoft.com/office/drawing/2014/main" id="{10DA4869-B618-458C-99EE-A9F6A4E367FD}"/>
              </a:ext>
            </a:extLst>
          </p:cNvPr>
          <p:cNvSpPr txBox="1"/>
          <p:nvPr/>
        </p:nvSpPr>
        <p:spPr>
          <a:xfrm>
            <a:off x="8145752" y="1753529"/>
            <a:ext cx="468000" cy="246221"/>
          </a:xfrm>
          <a:prstGeom prst="rect">
            <a:avLst/>
          </a:prstGeom>
          <a:noFill/>
        </p:spPr>
        <p:txBody>
          <a:bodyPr wrap="square" rtlCol="0" anchor="ctr">
            <a:spAutoFit/>
          </a:bodyPr>
          <a:lstStyle/>
          <a:p>
            <a:pPr algn="l"/>
            <a:r>
              <a:rPr lang="en-GB" sz="1000" b="1" dirty="0">
                <a:solidFill>
                  <a:srgbClr val="00B050"/>
                </a:solidFill>
              </a:rPr>
              <a:t>66%</a:t>
            </a:r>
          </a:p>
        </p:txBody>
      </p:sp>
      <p:sp>
        <p:nvSpPr>
          <p:cNvPr id="29" name="TextBox 28">
            <a:extLst>
              <a:ext uri="{FF2B5EF4-FFF2-40B4-BE49-F238E27FC236}">
                <a16:creationId xmlns:a16="http://schemas.microsoft.com/office/drawing/2014/main" id="{36B719EF-25F2-49BC-BE3B-B56B7C518610}"/>
              </a:ext>
            </a:extLst>
          </p:cNvPr>
          <p:cNvSpPr txBox="1"/>
          <p:nvPr/>
        </p:nvSpPr>
        <p:spPr>
          <a:xfrm>
            <a:off x="8093286" y="1519535"/>
            <a:ext cx="563289" cy="246221"/>
          </a:xfrm>
          <a:prstGeom prst="rect">
            <a:avLst/>
          </a:prstGeom>
          <a:noFill/>
        </p:spPr>
        <p:txBody>
          <a:bodyPr wrap="square" rtlCol="0" anchor="ctr">
            <a:spAutoFit/>
          </a:bodyPr>
          <a:lstStyle/>
          <a:p>
            <a:pPr algn="l"/>
            <a:r>
              <a:rPr lang="en-GB" sz="1000" b="1" dirty="0">
                <a:solidFill>
                  <a:srgbClr val="00B050"/>
                </a:solidFill>
              </a:rPr>
              <a:t>Agree</a:t>
            </a:r>
          </a:p>
        </p:txBody>
      </p:sp>
      <p:sp>
        <p:nvSpPr>
          <p:cNvPr id="30" name="TextBox 29">
            <a:extLst>
              <a:ext uri="{FF2B5EF4-FFF2-40B4-BE49-F238E27FC236}">
                <a16:creationId xmlns:a16="http://schemas.microsoft.com/office/drawing/2014/main" id="{D77A2CEB-3B3B-4887-8402-FE4CE731B594}"/>
              </a:ext>
            </a:extLst>
          </p:cNvPr>
          <p:cNvSpPr txBox="1"/>
          <p:nvPr/>
        </p:nvSpPr>
        <p:spPr>
          <a:xfrm>
            <a:off x="8145752" y="2258024"/>
            <a:ext cx="468000" cy="246221"/>
          </a:xfrm>
          <a:prstGeom prst="rect">
            <a:avLst/>
          </a:prstGeom>
          <a:noFill/>
        </p:spPr>
        <p:txBody>
          <a:bodyPr wrap="square" rtlCol="0" anchor="ctr">
            <a:spAutoFit/>
          </a:bodyPr>
          <a:lstStyle/>
          <a:p>
            <a:pPr algn="l"/>
            <a:r>
              <a:rPr lang="en-GB" sz="1000" b="1" dirty="0">
                <a:solidFill>
                  <a:srgbClr val="00B050"/>
                </a:solidFill>
              </a:rPr>
              <a:t>66%</a:t>
            </a:r>
          </a:p>
        </p:txBody>
      </p:sp>
      <p:sp>
        <p:nvSpPr>
          <p:cNvPr id="31" name="TextBox 30">
            <a:extLst>
              <a:ext uri="{FF2B5EF4-FFF2-40B4-BE49-F238E27FC236}">
                <a16:creationId xmlns:a16="http://schemas.microsoft.com/office/drawing/2014/main" id="{C34EE75D-F6D6-4E7A-9A81-CA199B541F0E}"/>
              </a:ext>
            </a:extLst>
          </p:cNvPr>
          <p:cNvSpPr txBox="1"/>
          <p:nvPr/>
        </p:nvSpPr>
        <p:spPr>
          <a:xfrm>
            <a:off x="8145752" y="2762519"/>
            <a:ext cx="468000" cy="246221"/>
          </a:xfrm>
          <a:prstGeom prst="rect">
            <a:avLst/>
          </a:prstGeom>
          <a:noFill/>
        </p:spPr>
        <p:txBody>
          <a:bodyPr wrap="square" rtlCol="0" anchor="ctr">
            <a:spAutoFit/>
          </a:bodyPr>
          <a:lstStyle/>
          <a:p>
            <a:pPr algn="l"/>
            <a:r>
              <a:rPr lang="en-GB" sz="1000" b="1" dirty="0">
                <a:solidFill>
                  <a:srgbClr val="00B050"/>
                </a:solidFill>
              </a:rPr>
              <a:t>61%</a:t>
            </a:r>
          </a:p>
        </p:txBody>
      </p:sp>
      <p:sp>
        <p:nvSpPr>
          <p:cNvPr id="32" name="TextBox 31">
            <a:extLst>
              <a:ext uri="{FF2B5EF4-FFF2-40B4-BE49-F238E27FC236}">
                <a16:creationId xmlns:a16="http://schemas.microsoft.com/office/drawing/2014/main" id="{D8142A70-D820-4863-B5FE-F7E119C584B0}"/>
              </a:ext>
            </a:extLst>
          </p:cNvPr>
          <p:cNvSpPr txBox="1"/>
          <p:nvPr/>
        </p:nvSpPr>
        <p:spPr>
          <a:xfrm>
            <a:off x="8145752" y="3267014"/>
            <a:ext cx="468000" cy="246221"/>
          </a:xfrm>
          <a:prstGeom prst="rect">
            <a:avLst/>
          </a:prstGeom>
          <a:noFill/>
        </p:spPr>
        <p:txBody>
          <a:bodyPr wrap="square" rtlCol="0" anchor="ctr">
            <a:spAutoFit/>
          </a:bodyPr>
          <a:lstStyle/>
          <a:p>
            <a:pPr algn="l"/>
            <a:r>
              <a:rPr lang="en-GB" sz="1000" b="1" dirty="0">
                <a:solidFill>
                  <a:srgbClr val="00B050"/>
                </a:solidFill>
              </a:rPr>
              <a:t>61%</a:t>
            </a:r>
          </a:p>
        </p:txBody>
      </p:sp>
      <p:sp>
        <p:nvSpPr>
          <p:cNvPr id="33" name="TextBox 32">
            <a:extLst>
              <a:ext uri="{FF2B5EF4-FFF2-40B4-BE49-F238E27FC236}">
                <a16:creationId xmlns:a16="http://schemas.microsoft.com/office/drawing/2014/main" id="{D5411B4E-B5D4-469B-B4B7-17A189F0D731}"/>
              </a:ext>
            </a:extLst>
          </p:cNvPr>
          <p:cNvSpPr txBox="1"/>
          <p:nvPr/>
        </p:nvSpPr>
        <p:spPr>
          <a:xfrm>
            <a:off x="8145752" y="3771509"/>
            <a:ext cx="468000" cy="246221"/>
          </a:xfrm>
          <a:prstGeom prst="rect">
            <a:avLst/>
          </a:prstGeom>
          <a:noFill/>
        </p:spPr>
        <p:txBody>
          <a:bodyPr wrap="square" rtlCol="0" anchor="ctr">
            <a:spAutoFit/>
          </a:bodyPr>
          <a:lstStyle/>
          <a:p>
            <a:pPr algn="l"/>
            <a:r>
              <a:rPr lang="en-GB" sz="1000" b="1" dirty="0">
                <a:solidFill>
                  <a:srgbClr val="00B050"/>
                </a:solidFill>
              </a:rPr>
              <a:t>59%</a:t>
            </a:r>
          </a:p>
        </p:txBody>
      </p:sp>
      <p:sp>
        <p:nvSpPr>
          <p:cNvPr id="34" name="TextBox 33">
            <a:extLst>
              <a:ext uri="{FF2B5EF4-FFF2-40B4-BE49-F238E27FC236}">
                <a16:creationId xmlns:a16="http://schemas.microsoft.com/office/drawing/2014/main" id="{307C8FCA-5776-4FF2-AF5E-41878AB291AB}"/>
              </a:ext>
            </a:extLst>
          </p:cNvPr>
          <p:cNvSpPr txBox="1"/>
          <p:nvPr/>
        </p:nvSpPr>
        <p:spPr>
          <a:xfrm>
            <a:off x="8145752" y="4276003"/>
            <a:ext cx="468000" cy="246221"/>
          </a:xfrm>
          <a:prstGeom prst="rect">
            <a:avLst/>
          </a:prstGeom>
          <a:noFill/>
        </p:spPr>
        <p:txBody>
          <a:bodyPr wrap="square" rtlCol="0" anchor="ctr">
            <a:spAutoFit/>
          </a:bodyPr>
          <a:lstStyle/>
          <a:p>
            <a:pPr algn="l"/>
            <a:r>
              <a:rPr lang="en-GB" sz="1000" b="1" dirty="0">
                <a:solidFill>
                  <a:srgbClr val="00B050"/>
                </a:solidFill>
              </a:rPr>
              <a:t>56%</a:t>
            </a:r>
          </a:p>
        </p:txBody>
      </p:sp>
    </p:spTree>
    <p:extLst>
      <p:ext uri="{BB962C8B-B14F-4D97-AF65-F5344CB8AC3E}">
        <p14:creationId xmlns:p14="http://schemas.microsoft.com/office/powerpoint/2010/main" val="33749574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809987" cy="810000"/>
          </a:xfrm>
        </p:spPr>
        <p:txBody>
          <a:bodyPr anchor="ctr"/>
          <a:lstStyle/>
          <a:p>
            <a:r>
              <a:rPr lang="en-US" sz="1700" b="1" dirty="0">
                <a:latin typeface="Gill Sans Light" panose="020B0402020204020204"/>
              </a:rPr>
              <a:t>Despite some optimism around the compatibility of environmental protection and development, nearly half place greater value on the economy than forests</a:t>
            </a:r>
            <a:endParaRPr lang="en-GB" sz="1700" b="1" dirty="0">
              <a:latin typeface="Gill Sans Light" panose="020B0402020204020204"/>
            </a:endParaRP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graphicFrame>
        <p:nvGraphicFramePr>
          <p:cNvPr id="12" name="Chart 11">
            <a:extLst>
              <a:ext uri="{FF2B5EF4-FFF2-40B4-BE49-F238E27FC236}">
                <a16:creationId xmlns:a16="http://schemas.microsoft.com/office/drawing/2014/main" id="{4810ED67-686B-4A71-AB57-C80C7E9146B0}"/>
              </a:ext>
            </a:extLst>
          </p:cNvPr>
          <p:cNvGraphicFramePr/>
          <p:nvPr>
            <p:extLst>
              <p:ext uri="{D42A27DB-BD31-4B8C-83A1-F6EECF244321}">
                <p14:modId xmlns:p14="http://schemas.microsoft.com/office/powerpoint/2010/main" val="805665359"/>
              </p:ext>
            </p:extLst>
          </p:nvPr>
        </p:nvGraphicFramePr>
        <p:xfrm>
          <a:off x="107185" y="846138"/>
          <a:ext cx="5904001" cy="3928228"/>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id="{BA426537-2166-4C1B-8FF1-0D857F4220DB}"/>
              </a:ext>
            </a:extLst>
          </p:cNvPr>
          <p:cNvCxnSpPr>
            <a:cxnSpLocks/>
          </p:cNvCxnSpPr>
          <p:nvPr/>
        </p:nvCxnSpPr>
        <p:spPr bwMode="auto">
          <a:xfrm rot="16200000">
            <a:off x="3471142" y="-989372"/>
            <a:ext cx="0" cy="6444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1B616AB8-BF15-4F40-A38A-5C824524E617}"/>
              </a:ext>
            </a:extLst>
          </p:cNvPr>
          <p:cNvSpPr txBox="1"/>
          <p:nvPr/>
        </p:nvSpPr>
        <p:spPr>
          <a:xfrm>
            <a:off x="5835718" y="1726550"/>
            <a:ext cx="963275" cy="400110"/>
          </a:xfrm>
          <a:prstGeom prst="rect">
            <a:avLst/>
          </a:prstGeom>
          <a:noFill/>
        </p:spPr>
        <p:txBody>
          <a:bodyPr wrap="square" rtlCol="0" anchor="ctr">
            <a:spAutoFit/>
          </a:bodyPr>
          <a:lstStyle/>
          <a:p>
            <a:pPr algn="l"/>
            <a:r>
              <a:rPr lang="en-GB" sz="1000" b="1" dirty="0">
                <a:solidFill>
                  <a:srgbClr val="00B050"/>
                </a:solidFill>
              </a:rPr>
              <a:t>80% agree</a:t>
            </a:r>
          </a:p>
          <a:p>
            <a:pPr algn="l"/>
            <a:r>
              <a:rPr lang="en-GB" sz="1000" b="1" dirty="0">
                <a:solidFill>
                  <a:srgbClr val="AF2626"/>
                </a:solidFill>
              </a:rPr>
              <a:t>6% disagree</a:t>
            </a:r>
          </a:p>
        </p:txBody>
      </p:sp>
      <p:sp>
        <p:nvSpPr>
          <p:cNvPr id="17" name="TextBox 16">
            <a:extLst>
              <a:ext uri="{FF2B5EF4-FFF2-40B4-BE49-F238E27FC236}">
                <a16:creationId xmlns:a16="http://schemas.microsoft.com/office/drawing/2014/main" id="{D404D2D4-4115-4873-AB8B-40C4C181781B}"/>
              </a:ext>
            </a:extLst>
          </p:cNvPr>
          <p:cNvSpPr txBox="1"/>
          <p:nvPr/>
        </p:nvSpPr>
        <p:spPr>
          <a:xfrm>
            <a:off x="5835718" y="2329267"/>
            <a:ext cx="963275" cy="400110"/>
          </a:xfrm>
          <a:prstGeom prst="rect">
            <a:avLst/>
          </a:prstGeom>
          <a:noFill/>
        </p:spPr>
        <p:txBody>
          <a:bodyPr wrap="square" rtlCol="0" anchor="ctr">
            <a:spAutoFit/>
          </a:bodyPr>
          <a:lstStyle/>
          <a:p>
            <a:pPr algn="l"/>
            <a:r>
              <a:rPr lang="en-GB" sz="1000" b="1" dirty="0">
                <a:solidFill>
                  <a:srgbClr val="00B050"/>
                </a:solidFill>
              </a:rPr>
              <a:t>76% agree</a:t>
            </a:r>
          </a:p>
          <a:p>
            <a:pPr algn="l"/>
            <a:r>
              <a:rPr lang="en-GB" sz="1000" b="1" dirty="0">
                <a:solidFill>
                  <a:srgbClr val="AF2626"/>
                </a:solidFill>
              </a:rPr>
              <a:t>7% disagree</a:t>
            </a:r>
          </a:p>
        </p:txBody>
      </p:sp>
      <p:sp>
        <p:nvSpPr>
          <p:cNvPr id="18" name="TextBox 17">
            <a:extLst>
              <a:ext uri="{FF2B5EF4-FFF2-40B4-BE49-F238E27FC236}">
                <a16:creationId xmlns:a16="http://schemas.microsoft.com/office/drawing/2014/main" id="{DE2FB335-229C-4A4B-B88C-026BDF05EE6C}"/>
              </a:ext>
            </a:extLst>
          </p:cNvPr>
          <p:cNvSpPr txBox="1"/>
          <p:nvPr/>
        </p:nvSpPr>
        <p:spPr>
          <a:xfrm>
            <a:off x="5835718" y="2931984"/>
            <a:ext cx="963275" cy="400110"/>
          </a:xfrm>
          <a:prstGeom prst="rect">
            <a:avLst/>
          </a:prstGeom>
          <a:noFill/>
        </p:spPr>
        <p:txBody>
          <a:bodyPr wrap="square" rtlCol="0" anchor="ctr">
            <a:spAutoFit/>
          </a:bodyPr>
          <a:lstStyle/>
          <a:p>
            <a:pPr algn="l"/>
            <a:r>
              <a:rPr lang="en-GB" sz="1000" b="1" dirty="0">
                <a:solidFill>
                  <a:srgbClr val="00B050"/>
                </a:solidFill>
              </a:rPr>
              <a:t>69% agree</a:t>
            </a:r>
          </a:p>
          <a:p>
            <a:pPr algn="l"/>
            <a:r>
              <a:rPr lang="en-GB" sz="1000" b="1" dirty="0">
                <a:solidFill>
                  <a:srgbClr val="AF2626"/>
                </a:solidFill>
              </a:rPr>
              <a:t>12% disagree</a:t>
            </a:r>
          </a:p>
        </p:txBody>
      </p:sp>
      <p:sp>
        <p:nvSpPr>
          <p:cNvPr id="19" name="TextBox 18">
            <a:extLst>
              <a:ext uri="{FF2B5EF4-FFF2-40B4-BE49-F238E27FC236}">
                <a16:creationId xmlns:a16="http://schemas.microsoft.com/office/drawing/2014/main" id="{8223A050-DB2C-4A19-9813-543347785033}"/>
              </a:ext>
            </a:extLst>
          </p:cNvPr>
          <p:cNvSpPr txBox="1"/>
          <p:nvPr/>
        </p:nvSpPr>
        <p:spPr>
          <a:xfrm>
            <a:off x="5835718" y="3534701"/>
            <a:ext cx="963275" cy="400110"/>
          </a:xfrm>
          <a:prstGeom prst="rect">
            <a:avLst/>
          </a:prstGeom>
          <a:noFill/>
        </p:spPr>
        <p:txBody>
          <a:bodyPr wrap="square" rtlCol="0" anchor="ctr">
            <a:spAutoFit/>
          </a:bodyPr>
          <a:lstStyle/>
          <a:p>
            <a:pPr algn="l"/>
            <a:r>
              <a:rPr lang="en-GB" sz="1000" b="1" dirty="0">
                <a:solidFill>
                  <a:srgbClr val="00B050"/>
                </a:solidFill>
              </a:rPr>
              <a:t>48% agree</a:t>
            </a:r>
          </a:p>
          <a:p>
            <a:pPr algn="l"/>
            <a:r>
              <a:rPr lang="en-GB" sz="1000" b="1" dirty="0">
                <a:solidFill>
                  <a:srgbClr val="AF2626"/>
                </a:solidFill>
              </a:rPr>
              <a:t>29% disagree</a:t>
            </a:r>
          </a:p>
        </p:txBody>
      </p:sp>
      <p:sp>
        <p:nvSpPr>
          <p:cNvPr id="20" name="TextBox 19">
            <a:extLst>
              <a:ext uri="{FF2B5EF4-FFF2-40B4-BE49-F238E27FC236}">
                <a16:creationId xmlns:a16="http://schemas.microsoft.com/office/drawing/2014/main" id="{83A1701D-348F-45E1-A6B4-8148ED156B3A}"/>
              </a:ext>
            </a:extLst>
          </p:cNvPr>
          <p:cNvSpPr txBox="1"/>
          <p:nvPr/>
        </p:nvSpPr>
        <p:spPr>
          <a:xfrm>
            <a:off x="5835718" y="4137418"/>
            <a:ext cx="963275" cy="400110"/>
          </a:xfrm>
          <a:prstGeom prst="rect">
            <a:avLst/>
          </a:prstGeom>
          <a:noFill/>
        </p:spPr>
        <p:txBody>
          <a:bodyPr wrap="square" rtlCol="0" anchor="ctr">
            <a:spAutoFit/>
          </a:bodyPr>
          <a:lstStyle/>
          <a:p>
            <a:pPr algn="l"/>
            <a:r>
              <a:rPr lang="en-GB" sz="1000" b="1" dirty="0">
                <a:solidFill>
                  <a:srgbClr val="00B050"/>
                </a:solidFill>
              </a:rPr>
              <a:t>44% agree</a:t>
            </a:r>
          </a:p>
          <a:p>
            <a:pPr algn="l"/>
            <a:r>
              <a:rPr lang="en-GB" sz="1000" b="1" dirty="0">
                <a:solidFill>
                  <a:srgbClr val="AF2626"/>
                </a:solidFill>
              </a:rPr>
              <a:t>30% disagree</a:t>
            </a:r>
          </a:p>
        </p:txBody>
      </p:sp>
      <p:sp>
        <p:nvSpPr>
          <p:cNvPr id="22" name="TextBox 21">
            <a:extLst>
              <a:ext uri="{FF2B5EF4-FFF2-40B4-BE49-F238E27FC236}">
                <a16:creationId xmlns:a16="http://schemas.microsoft.com/office/drawing/2014/main" id="{EA245669-60AF-4E05-AF24-B9309136ADE0}"/>
              </a:ext>
            </a:extLst>
          </p:cNvPr>
          <p:cNvSpPr txBox="1"/>
          <p:nvPr/>
        </p:nvSpPr>
        <p:spPr>
          <a:xfrm>
            <a:off x="376013" y="882458"/>
            <a:ext cx="5366344" cy="295466"/>
          </a:xfrm>
          <a:prstGeom prst="rect">
            <a:avLst/>
          </a:prstGeom>
          <a:noFill/>
        </p:spPr>
        <p:txBody>
          <a:bodyPr wrap="square" rtlCol="0">
            <a:spAutoFit/>
          </a:bodyPr>
          <a:lstStyle/>
          <a:p>
            <a:pPr algn="l"/>
            <a:r>
              <a:rPr lang="en-GB" sz="1320" b="1" dirty="0">
                <a:solidFill>
                  <a:schemeClr val="tx1"/>
                </a:solidFill>
                <a:latin typeface="+mn-lt"/>
                <a:ea typeface="+mn-ea"/>
                <a:cs typeface="+mn-cs"/>
              </a:rPr>
              <a:t>BELIEFS ABOUT DEVELOPMENT AND THE ENVIRONMENT</a:t>
            </a:r>
          </a:p>
        </p:txBody>
      </p:sp>
      <p:sp>
        <p:nvSpPr>
          <p:cNvPr id="24" name="TextBox 23">
            <a:extLst>
              <a:ext uri="{FF2B5EF4-FFF2-40B4-BE49-F238E27FC236}">
                <a16:creationId xmlns:a16="http://schemas.microsoft.com/office/drawing/2014/main" id="{F3FFBCEB-49B6-4867-A471-70FC60719BBA}"/>
              </a:ext>
            </a:extLst>
          </p:cNvPr>
          <p:cNvSpPr txBox="1"/>
          <p:nvPr/>
        </p:nvSpPr>
        <p:spPr>
          <a:xfrm>
            <a:off x="8065" y="4669947"/>
            <a:ext cx="9134587" cy="230832"/>
          </a:xfrm>
          <a:prstGeom prst="rect">
            <a:avLst/>
          </a:prstGeom>
          <a:noFill/>
        </p:spPr>
        <p:txBody>
          <a:bodyPr wrap="square" rtlCol="0">
            <a:spAutoFit/>
          </a:bodyPr>
          <a:lstStyle/>
          <a:p>
            <a:pPr algn="l"/>
            <a:r>
              <a:rPr lang="en-GB" sz="900" dirty="0"/>
              <a:t>Q.39 To what extent do you agree or disagree with the following? </a:t>
            </a:r>
          </a:p>
        </p:txBody>
      </p:sp>
      <p:sp>
        <p:nvSpPr>
          <p:cNvPr id="25" name="Callout: Double Bent Line with No Border 24">
            <a:extLst>
              <a:ext uri="{FF2B5EF4-FFF2-40B4-BE49-F238E27FC236}">
                <a16:creationId xmlns:a16="http://schemas.microsoft.com/office/drawing/2014/main" id="{D0A3011B-E92D-4189-8948-01346AAFC2B1}"/>
              </a:ext>
            </a:extLst>
          </p:cNvPr>
          <p:cNvSpPr/>
          <p:nvPr/>
        </p:nvSpPr>
        <p:spPr bwMode="auto">
          <a:xfrm>
            <a:off x="7375161" y="2201021"/>
            <a:ext cx="1606401" cy="1800000"/>
          </a:xfrm>
          <a:prstGeom prst="callout3">
            <a:avLst>
              <a:gd name="adj1" fmla="val 83336"/>
              <a:gd name="adj2" fmla="val -4600"/>
              <a:gd name="adj3" fmla="val 96712"/>
              <a:gd name="adj4" fmla="val -10135"/>
              <a:gd name="adj5" fmla="val 115192"/>
              <a:gd name="adj6" fmla="val -17134"/>
              <a:gd name="adj7" fmla="val 115572"/>
              <a:gd name="adj8" fmla="val -40567"/>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100" i="1" dirty="0">
                <a:solidFill>
                  <a:srgbClr val="AF2626"/>
                </a:solidFill>
              </a:rPr>
              <a:t>Few demographic differences exist, although there are indications that young people (under 30) are more concerned with issues of future development. However, there are also signs of uncertainty about the issue across the board.</a:t>
            </a:r>
            <a:endParaRPr lang="en-GB" sz="1100" i="1" dirty="0">
              <a:solidFill>
                <a:srgbClr val="AF2626"/>
              </a:solidFill>
            </a:endParaRPr>
          </a:p>
        </p:txBody>
      </p:sp>
    </p:spTree>
    <p:extLst>
      <p:ext uri="{BB962C8B-B14F-4D97-AF65-F5344CB8AC3E}">
        <p14:creationId xmlns:p14="http://schemas.microsoft.com/office/powerpoint/2010/main" val="23052764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809987" cy="810000"/>
          </a:xfrm>
        </p:spPr>
        <p:txBody>
          <a:bodyPr anchor="ctr"/>
          <a:lstStyle/>
          <a:p>
            <a:r>
              <a:rPr lang="en-GB" sz="1700" b="1" dirty="0">
                <a:latin typeface="Gill Sans Light" panose="020B0402020204020204"/>
              </a:rPr>
              <a:t>Responsibility for taking action is believed to be a collective and government responsibility</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sp>
        <p:nvSpPr>
          <p:cNvPr id="8" name="TextBox 7">
            <a:extLst>
              <a:ext uri="{FF2B5EF4-FFF2-40B4-BE49-F238E27FC236}">
                <a16:creationId xmlns:a16="http://schemas.microsoft.com/office/drawing/2014/main" id="{3B753A89-DCAA-48BD-8FB1-98C00BB9BADE}"/>
              </a:ext>
            </a:extLst>
          </p:cNvPr>
          <p:cNvSpPr txBox="1"/>
          <p:nvPr/>
        </p:nvSpPr>
        <p:spPr>
          <a:xfrm>
            <a:off x="8065" y="4669947"/>
            <a:ext cx="9134587" cy="230832"/>
          </a:xfrm>
          <a:prstGeom prst="rect">
            <a:avLst/>
          </a:prstGeom>
          <a:noFill/>
        </p:spPr>
        <p:txBody>
          <a:bodyPr wrap="square" rtlCol="0">
            <a:spAutoFit/>
          </a:bodyPr>
          <a:lstStyle/>
          <a:p>
            <a:pPr algn="l"/>
            <a:r>
              <a:rPr lang="en-GB" sz="900" dirty="0"/>
              <a:t>Q.46 </a:t>
            </a:r>
            <a:r>
              <a:rPr lang="en-US" sz="900" dirty="0"/>
              <a:t>How strongly do you agree/disagree with the following statements?</a:t>
            </a:r>
            <a:endParaRPr lang="en-GB" sz="900" dirty="0"/>
          </a:p>
        </p:txBody>
      </p:sp>
      <p:graphicFrame>
        <p:nvGraphicFramePr>
          <p:cNvPr id="12" name="Chart 11">
            <a:extLst>
              <a:ext uri="{FF2B5EF4-FFF2-40B4-BE49-F238E27FC236}">
                <a16:creationId xmlns:a16="http://schemas.microsoft.com/office/drawing/2014/main" id="{4810ED67-686B-4A71-AB57-C80C7E9146B0}"/>
              </a:ext>
            </a:extLst>
          </p:cNvPr>
          <p:cNvGraphicFramePr/>
          <p:nvPr>
            <p:extLst>
              <p:ext uri="{D42A27DB-BD31-4B8C-83A1-F6EECF244321}">
                <p14:modId xmlns:p14="http://schemas.microsoft.com/office/powerpoint/2010/main" val="2883536179"/>
              </p:ext>
            </p:extLst>
          </p:nvPr>
        </p:nvGraphicFramePr>
        <p:xfrm>
          <a:off x="107185" y="846138"/>
          <a:ext cx="5904001" cy="3928228"/>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id="{BA426537-2166-4C1B-8FF1-0D857F4220DB}"/>
              </a:ext>
            </a:extLst>
          </p:cNvPr>
          <p:cNvCxnSpPr>
            <a:cxnSpLocks/>
          </p:cNvCxnSpPr>
          <p:nvPr/>
        </p:nvCxnSpPr>
        <p:spPr bwMode="auto">
          <a:xfrm rot="16200000">
            <a:off x="3381142" y="502210"/>
            <a:ext cx="0" cy="6264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1B616AB8-BF15-4F40-A38A-5C824524E617}"/>
              </a:ext>
            </a:extLst>
          </p:cNvPr>
          <p:cNvSpPr txBox="1"/>
          <p:nvPr/>
        </p:nvSpPr>
        <p:spPr>
          <a:xfrm>
            <a:off x="5633353" y="1681580"/>
            <a:ext cx="963275" cy="400110"/>
          </a:xfrm>
          <a:prstGeom prst="rect">
            <a:avLst/>
          </a:prstGeom>
          <a:noFill/>
        </p:spPr>
        <p:txBody>
          <a:bodyPr wrap="square" rtlCol="0" anchor="ctr">
            <a:spAutoFit/>
          </a:bodyPr>
          <a:lstStyle/>
          <a:p>
            <a:pPr algn="l"/>
            <a:r>
              <a:rPr lang="en-GB" sz="1000" b="1" dirty="0">
                <a:solidFill>
                  <a:srgbClr val="00B050"/>
                </a:solidFill>
              </a:rPr>
              <a:t>80% agree</a:t>
            </a:r>
          </a:p>
          <a:p>
            <a:pPr algn="l"/>
            <a:r>
              <a:rPr lang="en-GB" sz="1000" b="1" dirty="0">
                <a:solidFill>
                  <a:srgbClr val="AF2626"/>
                </a:solidFill>
              </a:rPr>
              <a:t>6% disagree</a:t>
            </a:r>
          </a:p>
        </p:txBody>
      </p:sp>
      <p:sp>
        <p:nvSpPr>
          <p:cNvPr id="16" name="TextBox 15">
            <a:extLst>
              <a:ext uri="{FF2B5EF4-FFF2-40B4-BE49-F238E27FC236}">
                <a16:creationId xmlns:a16="http://schemas.microsoft.com/office/drawing/2014/main" id="{A7B72680-E1B4-4307-B496-5D9A1ED40668}"/>
              </a:ext>
            </a:extLst>
          </p:cNvPr>
          <p:cNvSpPr txBox="1"/>
          <p:nvPr/>
        </p:nvSpPr>
        <p:spPr>
          <a:xfrm>
            <a:off x="5633353" y="2183241"/>
            <a:ext cx="963275" cy="400110"/>
          </a:xfrm>
          <a:prstGeom prst="rect">
            <a:avLst/>
          </a:prstGeom>
          <a:noFill/>
        </p:spPr>
        <p:txBody>
          <a:bodyPr wrap="square" rtlCol="0" anchor="ctr">
            <a:spAutoFit/>
          </a:bodyPr>
          <a:lstStyle/>
          <a:p>
            <a:pPr algn="l"/>
            <a:r>
              <a:rPr lang="en-GB" sz="1000" b="1" dirty="0">
                <a:solidFill>
                  <a:srgbClr val="00B050"/>
                </a:solidFill>
              </a:rPr>
              <a:t>79% agree</a:t>
            </a:r>
          </a:p>
          <a:p>
            <a:pPr algn="l"/>
            <a:r>
              <a:rPr lang="en-GB" sz="1000" b="1" dirty="0">
                <a:solidFill>
                  <a:srgbClr val="AF2626"/>
                </a:solidFill>
              </a:rPr>
              <a:t>6% disagree</a:t>
            </a:r>
          </a:p>
        </p:txBody>
      </p:sp>
      <p:sp>
        <p:nvSpPr>
          <p:cNvPr id="17" name="TextBox 16">
            <a:extLst>
              <a:ext uri="{FF2B5EF4-FFF2-40B4-BE49-F238E27FC236}">
                <a16:creationId xmlns:a16="http://schemas.microsoft.com/office/drawing/2014/main" id="{D404D2D4-4115-4873-AB8B-40C4C181781B}"/>
              </a:ext>
            </a:extLst>
          </p:cNvPr>
          <p:cNvSpPr txBox="1"/>
          <p:nvPr/>
        </p:nvSpPr>
        <p:spPr>
          <a:xfrm>
            <a:off x="5633353" y="2684902"/>
            <a:ext cx="963275" cy="400110"/>
          </a:xfrm>
          <a:prstGeom prst="rect">
            <a:avLst/>
          </a:prstGeom>
          <a:noFill/>
        </p:spPr>
        <p:txBody>
          <a:bodyPr wrap="square" rtlCol="0" anchor="ctr">
            <a:spAutoFit/>
          </a:bodyPr>
          <a:lstStyle/>
          <a:p>
            <a:pPr algn="l"/>
            <a:r>
              <a:rPr lang="en-GB" sz="1000" b="1" dirty="0">
                <a:solidFill>
                  <a:srgbClr val="00B050"/>
                </a:solidFill>
              </a:rPr>
              <a:t>80% agree</a:t>
            </a:r>
          </a:p>
          <a:p>
            <a:pPr algn="l"/>
            <a:r>
              <a:rPr lang="en-GB" sz="1000" b="1" dirty="0">
                <a:solidFill>
                  <a:srgbClr val="AF2626"/>
                </a:solidFill>
              </a:rPr>
              <a:t>7% disagree</a:t>
            </a:r>
          </a:p>
        </p:txBody>
      </p:sp>
      <p:sp>
        <p:nvSpPr>
          <p:cNvPr id="18" name="TextBox 17">
            <a:extLst>
              <a:ext uri="{FF2B5EF4-FFF2-40B4-BE49-F238E27FC236}">
                <a16:creationId xmlns:a16="http://schemas.microsoft.com/office/drawing/2014/main" id="{DE2FB335-229C-4A4B-B88C-026BDF05EE6C}"/>
              </a:ext>
            </a:extLst>
          </p:cNvPr>
          <p:cNvSpPr txBox="1"/>
          <p:nvPr/>
        </p:nvSpPr>
        <p:spPr>
          <a:xfrm>
            <a:off x="5633353" y="3186563"/>
            <a:ext cx="963275" cy="400110"/>
          </a:xfrm>
          <a:prstGeom prst="rect">
            <a:avLst/>
          </a:prstGeom>
          <a:noFill/>
        </p:spPr>
        <p:txBody>
          <a:bodyPr wrap="square" rtlCol="0" anchor="ctr">
            <a:spAutoFit/>
          </a:bodyPr>
          <a:lstStyle/>
          <a:p>
            <a:pPr algn="l"/>
            <a:r>
              <a:rPr lang="en-GB" sz="1000" b="1" dirty="0">
                <a:solidFill>
                  <a:srgbClr val="00B050"/>
                </a:solidFill>
              </a:rPr>
              <a:t>80% agree</a:t>
            </a:r>
          </a:p>
          <a:p>
            <a:pPr algn="l"/>
            <a:r>
              <a:rPr lang="en-GB" sz="1000" b="1" dirty="0">
                <a:solidFill>
                  <a:srgbClr val="AF2626"/>
                </a:solidFill>
              </a:rPr>
              <a:t>5% disagree</a:t>
            </a:r>
          </a:p>
        </p:txBody>
      </p:sp>
      <p:sp>
        <p:nvSpPr>
          <p:cNvPr id="19" name="TextBox 18">
            <a:extLst>
              <a:ext uri="{FF2B5EF4-FFF2-40B4-BE49-F238E27FC236}">
                <a16:creationId xmlns:a16="http://schemas.microsoft.com/office/drawing/2014/main" id="{8223A050-DB2C-4A19-9813-543347785033}"/>
              </a:ext>
            </a:extLst>
          </p:cNvPr>
          <p:cNvSpPr txBox="1"/>
          <p:nvPr/>
        </p:nvSpPr>
        <p:spPr>
          <a:xfrm>
            <a:off x="5633353" y="3688224"/>
            <a:ext cx="963275" cy="400110"/>
          </a:xfrm>
          <a:prstGeom prst="rect">
            <a:avLst/>
          </a:prstGeom>
          <a:noFill/>
        </p:spPr>
        <p:txBody>
          <a:bodyPr wrap="square" rtlCol="0" anchor="ctr">
            <a:spAutoFit/>
          </a:bodyPr>
          <a:lstStyle/>
          <a:p>
            <a:pPr algn="l"/>
            <a:r>
              <a:rPr lang="en-GB" sz="1000" b="1" dirty="0">
                <a:solidFill>
                  <a:srgbClr val="00B050"/>
                </a:solidFill>
              </a:rPr>
              <a:t>62% agree</a:t>
            </a:r>
          </a:p>
          <a:p>
            <a:pPr algn="l"/>
            <a:r>
              <a:rPr lang="en-GB" sz="1000" b="1" dirty="0">
                <a:solidFill>
                  <a:srgbClr val="AF2626"/>
                </a:solidFill>
              </a:rPr>
              <a:t>12% disagree</a:t>
            </a:r>
          </a:p>
        </p:txBody>
      </p:sp>
      <p:sp>
        <p:nvSpPr>
          <p:cNvPr id="20" name="TextBox 19">
            <a:extLst>
              <a:ext uri="{FF2B5EF4-FFF2-40B4-BE49-F238E27FC236}">
                <a16:creationId xmlns:a16="http://schemas.microsoft.com/office/drawing/2014/main" id="{83A1701D-348F-45E1-A6B4-8148ED156B3A}"/>
              </a:ext>
            </a:extLst>
          </p:cNvPr>
          <p:cNvSpPr txBox="1"/>
          <p:nvPr/>
        </p:nvSpPr>
        <p:spPr>
          <a:xfrm>
            <a:off x="5633353" y="4189883"/>
            <a:ext cx="963275" cy="400110"/>
          </a:xfrm>
          <a:prstGeom prst="rect">
            <a:avLst/>
          </a:prstGeom>
          <a:noFill/>
        </p:spPr>
        <p:txBody>
          <a:bodyPr wrap="square" rtlCol="0" anchor="ctr">
            <a:spAutoFit/>
          </a:bodyPr>
          <a:lstStyle/>
          <a:p>
            <a:pPr algn="l"/>
            <a:r>
              <a:rPr lang="en-GB" sz="1000" b="1" dirty="0">
                <a:solidFill>
                  <a:srgbClr val="00B050"/>
                </a:solidFill>
              </a:rPr>
              <a:t>74% agree</a:t>
            </a:r>
          </a:p>
          <a:p>
            <a:pPr algn="l"/>
            <a:r>
              <a:rPr lang="en-GB" sz="1000" b="1" dirty="0">
                <a:solidFill>
                  <a:srgbClr val="AF2626"/>
                </a:solidFill>
              </a:rPr>
              <a:t>6% disagree</a:t>
            </a:r>
          </a:p>
        </p:txBody>
      </p:sp>
      <p:sp>
        <p:nvSpPr>
          <p:cNvPr id="21" name="TextBox 20">
            <a:extLst>
              <a:ext uri="{FF2B5EF4-FFF2-40B4-BE49-F238E27FC236}">
                <a16:creationId xmlns:a16="http://schemas.microsoft.com/office/drawing/2014/main" id="{1941C1FF-5C70-4387-A4A0-C6D585AFF64B}"/>
              </a:ext>
            </a:extLst>
          </p:cNvPr>
          <p:cNvSpPr txBox="1"/>
          <p:nvPr/>
        </p:nvSpPr>
        <p:spPr>
          <a:xfrm>
            <a:off x="6798993" y="952134"/>
            <a:ext cx="2237822" cy="2123658"/>
          </a:xfrm>
          <a:prstGeom prst="rect">
            <a:avLst/>
          </a:prstGeom>
          <a:noFill/>
        </p:spPr>
        <p:txBody>
          <a:bodyPr wrap="square" rtlCol="0">
            <a:spAutoFit/>
          </a:bodyPr>
          <a:lstStyle/>
          <a:p>
            <a:pPr algn="l"/>
            <a:r>
              <a:rPr lang="en-GB" sz="1100" i="1" dirty="0">
                <a:solidFill>
                  <a:schemeClr val="tx1"/>
                </a:solidFill>
              </a:rPr>
              <a:t>Four-fifths believe that taking action on the environment is the responsibility of government, communities and individuals. However, confidence in the power of personal action is somewhat less committed. While 74% think that their actions can contribute to bringing about environmental change when it is done with others as part of a group, this drops to just 62% agreeing that their own actions as an individual can have an impact.</a:t>
            </a:r>
          </a:p>
        </p:txBody>
      </p:sp>
      <p:sp>
        <p:nvSpPr>
          <p:cNvPr id="22" name="TextBox 21">
            <a:extLst>
              <a:ext uri="{FF2B5EF4-FFF2-40B4-BE49-F238E27FC236}">
                <a16:creationId xmlns:a16="http://schemas.microsoft.com/office/drawing/2014/main" id="{EA245669-60AF-4E05-AF24-B9309136ADE0}"/>
              </a:ext>
            </a:extLst>
          </p:cNvPr>
          <p:cNvSpPr txBox="1"/>
          <p:nvPr/>
        </p:nvSpPr>
        <p:spPr>
          <a:xfrm>
            <a:off x="376013" y="882458"/>
            <a:ext cx="5366344" cy="295466"/>
          </a:xfrm>
          <a:prstGeom prst="rect">
            <a:avLst/>
          </a:prstGeom>
          <a:noFill/>
        </p:spPr>
        <p:txBody>
          <a:bodyPr wrap="square" rtlCol="0">
            <a:spAutoFit/>
          </a:bodyPr>
          <a:lstStyle/>
          <a:p>
            <a:pPr algn="l"/>
            <a:r>
              <a:rPr lang="en-GB" sz="1320" b="1" dirty="0">
                <a:solidFill>
                  <a:schemeClr val="tx1"/>
                </a:solidFill>
                <a:latin typeface="+mn-lt"/>
                <a:ea typeface="+mn-ea"/>
                <a:cs typeface="+mn-cs"/>
              </a:rPr>
              <a:t>BELIEFS ABOUT RESPONSIBILITY FOR THE ENVIRONMENT</a:t>
            </a:r>
          </a:p>
        </p:txBody>
      </p:sp>
      <p:sp>
        <p:nvSpPr>
          <p:cNvPr id="23" name="Callout: Double Bent Line with No Border 22">
            <a:extLst>
              <a:ext uri="{FF2B5EF4-FFF2-40B4-BE49-F238E27FC236}">
                <a16:creationId xmlns:a16="http://schemas.microsoft.com/office/drawing/2014/main" id="{9FD6DBCD-0C85-4851-A7DF-536518E07DD9}"/>
              </a:ext>
            </a:extLst>
          </p:cNvPr>
          <p:cNvSpPr/>
          <p:nvPr/>
        </p:nvSpPr>
        <p:spPr bwMode="auto">
          <a:xfrm>
            <a:off x="6865496" y="3145610"/>
            <a:ext cx="2171320" cy="1620000"/>
          </a:xfrm>
          <a:prstGeom prst="callout3">
            <a:avLst>
              <a:gd name="adj1" fmla="val 18750"/>
              <a:gd name="adj2" fmla="val -4881"/>
              <a:gd name="adj3" fmla="val 18750"/>
              <a:gd name="adj4" fmla="val -11144"/>
              <a:gd name="adj5" fmla="val -22388"/>
              <a:gd name="adj6" fmla="val -11145"/>
              <a:gd name="adj7" fmla="val -45825"/>
              <a:gd name="adj8" fmla="val -16792"/>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100" i="1" dirty="0">
                <a:solidFill>
                  <a:srgbClr val="AF2626"/>
                </a:solidFill>
              </a:rPr>
              <a:t>More highly educated respondents, as well as those living in Java (particularly Jakarta) and Sumatra are more likely to believe in the power of individual and community action when it comes to environmental change, while those in Kalimantan place this responsibility with regional and central government.</a:t>
            </a:r>
          </a:p>
        </p:txBody>
      </p:sp>
    </p:spTree>
    <p:extLst>
      <p:ext uri="{BB962C8B-B14F-4D97-AF65-F5344CB8AC3E}">
        <p14:creationId xmlns:p14="http://schemas.microsoft.com/office/powerpoint/2010/main" val="9816742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968189"/>
            <a:ext cx="8787950" cy="3626672"/>
          </a:xfrm>
        </p:spPr>
        <p:txBody>
          <a:bodyPr/>
          <a:lstStyle/>
          <a:p>
            <a:pPr marL="0" indent="0" algn="l">
              <a:spcAft>
                <a:spcPts val="600"/>
              </a:spcAft>
            </a:pPr>
            <a:r>
              <a:rPr lang="en-GB" sz="1400" b="1" dirty="0">
                <a:latin typeface="Gill Sans Light" panose="020B0402020204020204"/>
              </a:rPr>
              <a:t>Beliefs about the environment</a:t>
            </a:r>
          </a:p>
          <a:p>
            <a:pPr marL="285750" indent="-285750" algn="l">
              <a:spcAft>
                <a:spcPts val="600"/>
              </a:spcAft>
              <a:buFont typeface="Arial" panose="020B0604020202020204" pitchFamily="34" charset="0"/>
              <a:buChar char="•"/>
            </a:pPr>
            <a:r>
              <a:rPr lang="en-GB" sz="1400" dirty="0">
                <a:latin typeface="Gill Sans Light" panose="020B0402020204020204"/>
              </a:rPr>
              <a:t>There is a recognition of environmental challenges and existing damage, however there is little to suggest that people see these as growing threats in the coming years, or else they find it difficult to project these assessments forward to a future outlook that differs from what they see already today.</a:t>
            </a:r>
          </a:p>
          <a:p>
            <a:pPr marL="285750" indent="-285750" algn="l">
              <a:spcAft>
                <a:spcPts val="600"/>
              </a:spcAft>
              <a:buFont typeface="Arial" panose="020B0604020202020204" pitchFamily="34" charset="0"/>
              <a:buChar char="•"/>
            </a:pPr>
            <a:r>
              <a:rPr lang="en-GB" sz="1400" dirty="0">
                <a:latin typeface="Gill Sans Light" panose="020B0402020204020204"/>
              </a:rPr>
              <a:t>While forests are acknowledged as vulnerable to the consequences of development, concerns that may be more close to home, such as overpopulation and scarcity of land, are commonly mentioned.</a:t>
            </a:r>
          </a:p>
          <a:p>
            <a:pPr marL="285750" indent="-285750" algn="l">
              <a:spcAft>
                <a:spcPts val="600"/>
              </a:spcAft>
              <a:buFont typeface="Arial" panose="020B0604020202020204" pitchFamily="34" charset="0"/>
              <a:buChar char="•"/>
            </a:pPr>
            <a:r>
              <a:rPr lang="en-GB" sz="1400" dirty="0">
                <a:latin typeface="Gill Sans Light" panose="020B0402020204020204"/>
              </a:rPr>
              <a:t>Despite the apparent appeal of the idea that development and the environment can co-exist, when faced with a difficult choice, nearly half of Indonesians would place economic progress ahead of forest preservation. However, there are also signs that these issues are not well understood by many.</a:t>
            </a:r>
          </a:p>
          <a:p>
            <a:pPr marL="285750" indent="-285750" algn="l">
              <a:spcAft>
                <a:spcPts val="600"/>
              </a:spcAft>
              <a:buFont typeface="Arial" panose="020B0604020202020204" pitchFamily="34" charset="0"/>
              <a:buChar char="•"/>
            </a:pPr>
            <a:r>
              <a:rPr lang="en-GB" sz="1400" dirty="0">
                <a:latin typeface="Gill Sans Light" panose="020B0402020204020204"/>
              </a:rPr>
              <a:t>Responsibility for acting on the environment is seen to rest with many actors, from regional and central government to communities as a whole. There is somewhat less faith in the impact of individual, personal action.</a:t>
            </a: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0" indent="0" algn="l">
              <a:spcAft>
                <a:spcPts val="600"/>
              </a:spcAft>
            </a:pPr>
            <a:endParaRPr lang="en-GB" sz="1400" dirty="0">
              <a:latin typeface="Gill Sans Light" panose="020B0402020204020204"/>
            </a:endParaRPr>
          </a:p>
        </p:txBody>
      </p:sp>
      <p:sp>
        <p:nvSpPr>
          <p:cNvPr id="6" name="Title 1">
            <a:extLst>
              <a:ext uri="{FF2B5EF4-FFF2-40B4-BE49-F238E27FC236}">
                <a16:creationId xmlns:a16="http://schemas.microsoft.com/office/drawing/2014/main" id="{2E075225-0CA3-4E11-AB21-89D92D2B1AC9}"/>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Summary</a:t>
            </a:r>
          </a:p>
        </p:txBody>
      </p:sp>
      <p:sp>
        <p:nvSpPr>
          <p:cNvPr id="4" name="Rectangle 3">
            <a:extLst>
              <a:ext uri="{FF2B5EF4-FFF2-40B4-BE49-F238E27FC236}">
                <a16:creationId xmlns:a16="http://schemas.microsoft.com/office/drawing/2014/main" id="{41BC0997-FA3B-4855-80F7-3523C780293B}"/>
              </a:ext>
            </a:extLst>
          </p:cNvPr>
          <p:cNvSpPr/>
          <p:nvPr/>
        </p:nvSpPr>
        <p:spPr bwMode="auto">
          <a:xfrm>
            <a:off x="899410" y="3814997"/>
            <a:ext cx="7405141" cy="876924"/>
          </a:xfrm>
          <a:prstGeom prst="rect">
            <a:avLst/>
          </a:prstGeom>
          <a:solidFill>
            <a:schemeClr val="tx2">
              <a:lumMod val="10000"/>
              <a:lumOff val="90000"/>
            </a:scheme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200" i="1" dirty="0">
                <a:latin typeface="Gill Sans" pitchFamily="34" charset="0"/>
                <a:sym typeface="Gill Sans" pitchFamily="34" charset="0"/>
              </a:rPr>
              <a:t>People are more informed on issues relating to green growth and risks to Indonesia's natural environment associated with deforestation</a:t>
            </a:r>
            <a:endParaRPr kumimoji="0" lang="en-GB" sz="1200" b="0" i="1" u="none" strike="noStrike" cap="none" normalizeH="0" baseline="0" dirty="0">
              <a:ln>
                <a:noFill/>
              </a:ln>
              <a:solidFill>
                <a:srgbClr val="000000"/>
              </a:solidFill>
              <a:effectLst/>
              <a:latin typeface="Gill Sans" pitchFamily="34" charset="0"/>
              <a:sym typeface="Gill Sans" pitchFamily="34" charset="0"/>
            </a:endParaRPr>
          </a:p>
        </p:txBody>
      </p:sp>
    </p:spTree>
    <p:extLst>
      <p:ext uri="{BB962C8B-B14F-4D97-AF65-F5344CB8AC3E}">
        <p14:creationId xmlns:p14="http://schemas.microsoft.com/office/powerpoint/2010/main" val="33164247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GB"/>
              <a:t>8</a:t>
            </a:r>
            <a:endParaRPr lang="en-GB" dirty="0"/>
          </a:p>
        </p:txBody>
      </p:sp>
      <p:sp>
        <p:nvSpPr>
          <p:cNvPr id="6" name="Rectangle 5">
            <a:extLst>
              <a:ext uri="{FF2B5EF4-FFF2-40B4-BE49-F238E27FC236}">
                <a16:creationId xmlns:a16="http://schemas.microsoft.com/office/drawing/2014/main" id="{97EBBDDD-988D-409B-9FAB-585333281EA7}"/>
              </a:ext>
            </a:extLst>
          </p:cNvPr>
          <p:cNvSpPr/>
          <p:nvPr/>
        </p:nvSpPr>
        <p:spPr bwMode="auto">
          <a:xfrm>
            <a:off x="0" y="0"/>
            <a:ext cx="9144000" cy="5143500"/>
          </a:xfrm>
          <a:prstGeom prst="rect">
            <a:avLst/>
          </a:prstGeom>
          <a:solidFill>
            <a:srgbClr val="AF262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noFill/>
              <a:effectLst/>
              <a:latin typeface="Gill Sans" pitchFamily="34" charset="0"/>
              <a:sym typeface="Gill Sans" pitchFamily="34" charset="0"/>
            </a:endParaRPr>
          </a:p>
        </p:txBody>
      </p:sp>
      <p:sp>
        <p:nvSpPr>
          <p:cNvPr id="2" name="Text Placeholder 1"/>
          <p:cNvSpPr>
            <a:spLocks noGrp="1"/>
          </p:cNvSpPr>
          <p:nvPr>
            <p:ph type="body" sz="quarter" idx="15"/>
          </p:nvPr>
        </p:nvSpPr>
        <p:spPr>
          <a:xfrm>
            <a:off x="1" y="2238642"/>
            <a:ext cx="9144000" cy="1189168"/>
          </a:xfrm>
        </p:spPr>
        <p:txBody>
          <a:bodyPr/>
          <a:lstStyle/>
          <a:p>
            <a:r>
              <a:rPr lang="en-US" sz="3200" dirty="0">
                <a:latin typeface="Gill Sans Light" panose="020B0402020204020204"/>
              </a:rPr>
              <a:t>	Knowledge and interest in environment</a:t>
            </a:r>
          </a:p>
        </p:txBody>
      </p:sp>
      <p:sp>
        <p:nvSpPr>
          <p:cNvPr id="7" name="Text Placeholder 6">
            <a:extLst>
              <a:ext uri="{FF2B5EF4-FFF2-40B4-BE49-F238E27FC236}">
                <a16:creationId xmlns:a16="http://schemas.microsoft.com/office/drawing/2014/main" id="{DCDF0C72-7ACE-4F9B-BABA-A75FFB7838B6}"/>
              </a:ext>
            </a:extLst>
          </p:cNvPr>
          <p:cNvSpPr>
            <a:spLocks noGrp="1"/>
          </p:cNvSpPr>
          <p:nvPr>
            <p:ph type="body" sz="quarter" idx="16"/>
          </p:nvPr>
        </p:nvSpPr>
        <p:spPr/>
        <p:txBody>
          <a:bodyPr/>
          <a:lstStyle/>
          <a:p>
            <a:r>
              <a:rPr lang="en-GB" sz="2400" dirty="0">
                <a:latin typeface="+mj-lt"/>
              </a:rPr>
              <a:t>3.</a:t>
            </a:r>
          </a:p>
        </p:txBody>
      </p:sp>
    </p:spTree>
    <p:extLst>
      <p:ext uri="{BB962C8B-B14F-4D97-AF65-F5344CB8AC3E}">
        <p14:creationId xmlns:p14="http://schemas.microsoft.com/office/powerpoint/2010/main" val="290667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6A2A6-3369-4CF0-B8FB-A7871B74D278}"/>
              </a:ext>
            </a:extLst>
          </p:cNvPr>
          <p:cNvPicPr>
            <a:picLocks noChangeAspect="1"/>
          </p:cNvPicPr>
          <p:nvPr/>
        </p:nvPicPr>
        <p:blipFill>
          <a:blip r:embed="rId2"/>
          <a:stretch>
            <a:fillRect/>
          </a:stretch>
        </p:blipFill>
        <p:spPr>
          <a:xfrm>
            <a:off x="4075500" y="1337387"/>
            <a:ext cx="4627265" cy="3084843"/>
          </a:xfrm>
          <a:prstGeom prst="rect">
            <a:avLst/>
          </a:prstGeom>
        </p:spPr>
      </p:pic>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1238009"/>
            <a:ext cx="3802460" cy="3296516"/>
          </a:xfrm>
        </p:spPr>
        <p:txBody>
          <a:bodyPr/>
          <a:lstStyle/>
          <a:p>
            <a:pPr marL="0" indent="0" algn="l">
              <a:spcAft>
                <a:spcPts val="600"/>
              </a:spcAft>
            </a:pPr>
            <a:r>
              <a:rPr lang="en-GB" sz="1400" dirty="0">
                <a:latin typeface="Gill Sans Light" panose="020B0402020204020204"/>
              </a:rPr>
              <a:t>This report outlines the findings from the </a:t>
            </a:r>
            <a:r>
              <a:rPr lang="en-GB" sz="1400" b="1" dirty="0">
                <a:latin typeface="Gill Sans Light" panose="020B0402020204020204"/>
              </a:rPr>
              <a:t>baseline research </a:t>
            </a:r>
            <a:r>
              <a:rPr lang="en-GB" sz="1400" dirty="0">
                <a:latin typeface="Gill Sans Light" panose="020B0402020204020204"/>
              </a:rPr>
              <a:t>carried out by BBC Media Action under the NORAD-funded multi-year project </a:t>
            </a:r>
            <a:r>
              <a:rPr lang="en-GB" sz="1400" i="1" dirty="0" err="1">
                <a:latin typeface="Gill Sans Light" panose="020B0402020204020204"/>
              </a:rPr>
              <a:t>Kembali</a:t>
            </a:r>
            <a:r>
              <a:rPr lang="en-GB" sz="1400" i="1" dirty="0">
                <a:latin typeface="Gill Sans Light" panose="020B0402020204020204"/>
              </a:rPr>
              <a:t> </a:t>
            </a:r>
            <a:r>
              <a:rPr lang="en-GB" sz="1400" i="1" dirty="0" err="1">
                <a:latin typeface="Gill Sans Light" panose="020B0402020204020204"/>
              </a:rPr>
              <a:t>Ke</a:t>
            </a:r>
            <a:r>
              <a:rPr lang="en-GB" sz="1400" i="1" dirty="0">
                <a:latin typeface="Gill Sans Light" panose="020B0402020204020204"/>
              </a:rPr>
              <a:t> </a:t>
            </a:r>
            <a:r>
              <a:rPr lang="en-GB" sz="1400" i="1" dirty="0" err="1">
                <a:latin typeface="Gill Sans Light" panose="020B0402020204020204"/>
              </a:rPr>
              <a:t>Hutan</a:t>
            </a:r>
            <a:r>
              <a:rPr lang="en-GB" sz="1400" dirty="0">
                <a:latin typeface="Gill Sans Light" panose="020B0402020204020204"/>
              </a:rPr>
              <a:t> (Return to the Forest).</a:t>
            </a:r>
          </a:p>
          <a:p>
            <a:pPr marL="0" indent="0" algn="l">
              <a:spcAft>
                <a:spcPts val="600"/>
              </a:spcAft>
            </a:pPr>
            <a:r>
              <a:rPr lang="en-GB" sz="1400" dirty="0">
                <a:latin typeface="Gill Sans Light" panose="020B0402020204020204"/>
              </a:rPr>
              <a:t>This aim of this research is twofold:</a:t>
            </a:r>
          </a:p>
          <a:p>
            <a:pPr marL="400050" indent="-400050" algn="l">
              <a:spcAft>
                <a:spcPts val="600"/>
              </a:spcAft>
              <a:buFont typeface="+mj-lt"/>
              <a:buAutoNum type="romanLcPeriod"/>
            </a:pPr>
            <a:r>
              <a:rPr lang="en-GB" sz="1400" dirty="0">
                <a:latin typeface="Gill Sans Light" panose="020B0402020204020204"/>
              </a:rPr>
              <a:t>To measure the target audience’s understanding of current and future environmental issues facing Indonesia, and</a:t>
            </a:r>
          </a:p>
          <a:p>
            <a:pPr marL="400050" indent="-400050" algn="l">
              <a:spcAft>
                <a:spcPts val="600"/>
              </a:spcAft>
              <a:buFont typeface="+mj-lt"/>
              <a:buAutoNum type="romanLcPeriod"/>
            </a:pPr>
            <a:r>
              <a:rPr lang="en-GB" sz="1400" dirty="0">
                <a:latin typeface="Gill Sans Light" panose="020B0402020204020204"/>
              </a:rPr>
              <a:t>To inform the development of media content that will be produced to help people in Indonesia understand and engage on the issues affecting their country’s forests and the economic and environmental implications of forest management decisions.</a:t>
            </a:r>
          </a:p>
        </p:txBody>
      </p:sp>
      <p:sp>
        <p:nvSpPr>
          <p:cNvPr id="6" name="Title 1">
            <a:extLst>
              <a:ext uri="{FF2B5EF4-FFF2-40B4-BE49-F238E27FC236}">
                <a16:creationId xmlns:a16="http://schemas.microsoft.com/office/drawing/2014/main" id="{3334F330-5E7E-4F78-9CAB-728CA9714F93}"/>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Introduction</a:t>
            </a:r>
          </a:p>
        </p:txBody>
      </p:sp>
    </p:spTree>
    <p:extLst>
      <p:ext uri="{BB962C8B-B14F-4D97-AF65-F5344CB8AC3E}">
        <p14:creationId xmlns:p14="http://schemas.microsoft.com/office/powerpoint/2010/main" val="9117964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43089C-ABF5-417D-A518-EF286FA793B6}"/>
              </a:ext>
            </a:extLst>
          </p:cNvPr>
          <p:cNvSpPr txBox="1"/>
          <p:nvPr/>
        </p:nvSpPr>
        <p:spPr>
          <a:xfrm>
            <a:off x="152449" y="906968"/>
            <a:ext cx="2817327" cy="1954381"/>
          </a:xfrm>
          <a:prstGeom prst="rect">
            <a:avLst/>
          </a:prstGeom>
          <a:noFill/>
        </p:spPr>
        <p:txBody>
          <a:bodyPr wrap="square" rtlCol="0">
            <a:spAutoFit/>
          </a:bodyPr>
          <a:lstStyle/>
          <a:p>
            <a:pPr algn="l"/>
            <a:r>
              <a:rPr lang="en-GB" sz="1100" i="1" dirty="0">
                <a:solidFill>
                  <a:schemeClr val="tx1"/>
                </a:solidFill>
                <a:latin typeface="Gill Sans" panose="020B0602020204020204" pitchFamily="34" charset="0"/>
              </a:rPr>
              <a:t>Familiarity with environmental issues is fairly polarised, with 39% believing they are somewhat or very knowledgeable as a whole, but nearly as many admitting to lacking knowledge about the environment.</a:t>
            </a:r>
          </a:p>
          <a:p>
            <a:pPr algn="l"/>
            <a:r>
              <a:rPr lang="en-GB" sz="1100" i="1" dirty="0">
                <a:solidFill>
                  <a:schemeClr val="tx1"/>
                </a:solidFill>
                <a:latin typeface="Gill Sans" panose="020B0602020204020204" pitchFamily="34" charset="0"/>
              </a:rPr>
              <a:t>However, environmental challenges such as plastics and pollution are much better known than alternative solutions like renewable energy. Issues affecting forests are known to more than 7 in 10 people surveyed, nearly one-fifth saying they know a great deal about it.</a:t>
            </a:r>
          </a:p>
        </p:txBody>
      </p:sp>
      <p:graphicFrame>
        <p:nvGraphicFramePr>
          <p:cNvPr id="8" name="Chart 7">
            <a:extLst>
              <a:ext uri="{FF2B5EF4-FFF2-40B4-BE49-F238E27FC236}">
                <a16:creationId xmlns:a16="http://schemas.microsoft.com/office/drawing/2014/main" id="{97CF451A-F494-46A8-ABB3-C99BEF27E2E9}"/>
              </a:ext>
            </a:extLst>
          </p:cNvPr>
          <p:cNvGraphicFramePr/>
          <p:nvPr/>
        </p:nvGraphicFramePr>
        <p:xfrm>
          <a:off x="2480931" y="846137"/>
          <a:ext cx="6412244" cy="40685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Plastic waste, pollution and forests are better understood concepts than future cities</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graphicFrame>
        <p:nvGraphicFramePr>
          <p:cNvPr id="10" name="Diagram 9">
            <a:extLst>
              <a:ext uri="{FF2B5EF4-FFF2-40B4-BE49-F238E27FC236}">
                <a16:creationId xmlns:a16="http://schemas.microsoft.com/office/drawing/2014/main" id="{54BCB31A-9ED1-4DAC-A574-235BF931B0BD}"/>
              </a:ext>
            </a:extLst>
          </p:cNvPr>
          <p:cNvGraphicFramePr/>
          <p:nvPr/>
        </p:nvGraphicFramePr>
        <p:xfrm>
          <a:off x="484558" y="3306608"/>
          <a:ext cx="1904228" cy="1432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16895199-1AD4-4DF9-AAF2-15B3288374C6}"/>
              </a:ext>
            </a:extLst>
          </p:cNvPr>
          <p:cNvSpPr txBox="1"/>
          <p:nvPr/>
        </p:nvSpPr>
        <p:spPr>
          <a:xfrm>
            <a:off x="152449" y="2798697"/>
            <a:ext cx="2577991" cy="498598"/>
          </a:xfrm>
          <a:prstGeom prst="rect">
            <a:avLst/>
          </a:prstGeom>
          <a:noFill/>
        </p:spPr>
        <p:txBody>
          <a:bodyPr wrap="square" rtlCol="0">
            <a:spAutoFit/>
          </a:bodyPr>
          <a:lstStyle/>
          <a:p>
            <a:r>
              <a:rPr lang="en-GB" sz="1320" b="1" dirty="0">
                <a:solidFill>
                  <a:schemeClr val="tx1"/>
                </a:solidFill>
                <a:latin typeface="+mn-lt"/>
                <a:ea typeface="+mn-ea"/>
                <a:cs typeface="+mn-cs"/>
              </a:rPr>
              <a:t>AWARENESS OF ENVIRONMENTAL ISSUES</a:t>
            </a:r>
          </a:p>
        </p:txBody>
      </p:sp>
      <p:sp>
        <p:nvSpPr>
          <p:cNvPr id="12" name="TextBox 11">
            <a:extLst>
              <a:ext uri="{FF2B5EF4-FFF2-40B4-BE49-F238E27FC236}">
                <a16:creationId xmlns:a16="http://schemas.microsoft.com/office/drawing/2014/main" id="{266940ED-4774-42F0-927B-E1E2EDDECCBC}"/>
              </a:ext>
            </a:extLst>
          </p:cNvPr>
          <p:cNvSpPr txBox="1"/>
          <p:nvPr/>
        </p:nvSpPr>
        <p:spPr>
          <a:xfrm flipH="1">
            <a:off x="799141" y="3517232"/>
            <a:ext cx="411125" cy="230832"/>
          </a:xfrm>
          <a:prstGeom prst="rect">
            <a:avLst/>
          </a:prstGeom>
          <a:noFill/>
        </p:spPr>
        <p:txBody>
          <a:bodyPr wrap="square" rtlCol="0">
            <a:spAutoFit/>
          </a:bodyPr>
          <a:lstStyle/>
          <a:p>
            <a:pPr algn="r"/>
            <a:r>
              <a:rPr lang="en-GB" sz="900" b="1" dirty="0">
                <a:solidFill>
                  <a:srgbClr val="AF2626"/>
                </a:solidFill>
              </a:rPr>
              <a:t>36%</a:t>
            </a:r>
          </a:p>
        </p:txBody>
      </p:sp>
      <p:sp>
        <p:nvSpPr>
          <p:cNvPr id="13" name="TextBox 12">
            <a:extLst>
              <a:ext uri="{FF2B5EF4-FFF2-40B4-BE49-F238E27FC236}">
                <a16:creationId xmlns:a16="http://schemas.microsoft.com/office/drawing/2014/main" id="{36E8D055-E410-4AEB-8791-2699A8D99C60}"/>
              </a:ext>
            </a:extLst>
          </p:cNvPr>
          <p:cNvSpPr txBox="1"/>
          <p:nvPr/>
        </p:nvSpPr>
        <p:spPr>
          <a:xfrm flipH="1">
            <a:off x="1669419" y="4307586"/>
            <a:ext cx="411125" cy="230832"/>
          </a:xfrm>
          <a:prstGeom prst="rect">
            <a:avLst/>
          </a:prstGeom>
          <a:noFill/>
        </p:spPr>
        <p:txBody>
          <a:bodyPr wrap="square" rtlCol="0">
            <a:spAutoFit/>
          </a:bodyPr>
          <a:lstStyle/>
          <a:p>
            <a:pPr algn="r"/>
            <a:r>
              <a:rPr lang="en-GB" sz="900" b="1" dirty="0">
                <a:solidFill>
                  <a:srgbClr val="00B050"/>
                </a:solidFill>
              </a:rPr>
              <a:t>39%</a:t>
            </a:r>
          </a:p>
        </p:txBody>
      </p:sp>
      <p:sp>
        <p:nvSpPr>
          <p:cNvPr id="16" name="TextBox 15">
            <a:extLst>
              <a:ext uri="{FF2B5EF4-FFF2-40B4-BE49-F238E27FC236}">
                <a16:creationId xmlns:a16="http://schemas.microsoft.com/office/drawing/2014/main" id="{59357D36-2DB2-48F9-B412-C631A12CB53A}"/>
              </a:ext>
            </a:extLst>
          </p:cNvPr>
          <p:cNvSpPr txBox="1"/>
          <p:nvPr/>
        </p:nvSpPr>
        <p:spPr>
          <a:xfrm>
            <a:off x="5635256" y="4778484"/>
            <a:ext cx="3500767" cy="369332"/>
          </a:xfrm>
          <a:prstGeom prst="rect">
            <a:avLst/>
          </a:prstGeom>
          <a:noFill/>
        </p:spPr>
        <p:txBody>
          <a:bodyPr wrap="square" rtlCol="0">
            <a:spAutoFit/>
          </a:bodyPr>
          <a:lstStyle/>
          <a:p>
            <a:pPr algn="r"/>
            <a:endParaRPr lang="en-GB" sz="900" i="1" dirty="0"/>
          </a:p>
          <a:p>
            <a:pPr algn="r"/>
            <a:r>
              <a:rPr lang="en-GB" sz="900" i="1" dirty="0"/>
              <a:t>“Refuse” answers not shown, so %s may add to less than 100.</a:t>
            </a:r>
          </a:p>
        </p:txBody>
      </p:sp>
      <p:sp>
        <p:nvSpPr>
          <p:cNvPr id="14" name="TextBox 13">
            <a:extLst>
              <a:ext uri="{FF2B5EF4-FFF2-40B4-BE49-F238E27FC236}">
                <a16:creationId xmlns:a16="http://schemas.microsoft.com/office/drawing/2014/main" id="{0F4823E9-2A90-405C-BB5B-1DEE7A4B8583}"/>
              </a:ext>
            </a:extLst>
          </p:cNvPr>
          <p:cNvSpPr txBox="1"/>
          <p:nvPr/>
        </p:nvSpPr>
        <p:spPr>
          <a:xfrm>
            <a:off x="8065" y="4669947"/>
            <a:ext cx="9134587" cy="230832"/>
          </a:xfrm>
          <a:prstGeom prst="rect">
            <a:avLst/>
          </a:prstGeom>
          <a:noFill/>
        </p:spPr>
        <p:txBody>
          <a:bodyPr wrap="square" rtlCol="0">
            <a:spAutoFit/>
          </a:bodyPr>
          <a:lstStyle/>
          <a:p>
            <a:pPr algn="l"/>
            <a:r>
              <a:rPr lang="en-GB" sz="900" dirty="0"/>
              <a:t>Q.47 How well-informed are you about environmental issues? | Q104. Please tell me how much you think you know about these topics.  </a:t>
            </a:r>
          </a:p>
        </p:txBody>
      </p:sp>
    </p:spTree>
    <p:extLst>
      <p:ext uri="{BB962C8B-B14F-4D97-AF65-F5344CB8AC3E}">
        <p14:creationId xmlns:p14="http://schemas.microsoft.com/office/powerpoint/2010/main" val="33648442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Subjects to which audiences can relate in everyday life are typically of greater appeal</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sp>
        <p:nvSpPr>
          <p:cNvPr id="16" name="TextBox 15">
            <a:extLst>
              <a:ext uri="{FF2B5EF4-FFF2-40B4-BE49-F238E27FC236}">
                <a16:creationId xmlns:a16="http://schemas.microsoft.com/office/drawing/2014/main" id="{59357D36-2DB2-48F9-B412-C631A12CB53A}"/>
              </a:ext>
            </a:extLst>
          </p:cNvPr>
          <p:cNvSpPr txBox="1"/>
          <p:nvPr/>
        </p:nvSpPr>
        <p:spPr>
          <a:xfrm>
            <a:off x="5635256" y="4778484"/>
            <a:ext cx="3500767" cy="369332"/>
          </a:xfrm>
          <a:prstGeom prst="rect">
            <a:avLst/>
          </a:prstGeom>
          <a:noFill/>
        </p:spPr>
        <p:txBody>
          <a:bodyPr wrap="square" rtlCol="0">
            <a:spAutoFit/>
          </a:bodyPr>
          <a:lstStyle/>
          <a:p>
            <a:pPr algn="r"/>
            <a:endParaRPr lang="en-GB" sz="900" i="1" dirty="0"/>
          </a:p>
          <a:p>
            <a:pPr algn="r"/>
            <a:r>
              <a:rPr lang="en-GB" sz="900" i="1" dirty="0"/>
              <a:t>“Refuse” answers not shown, so %s may add to less than 100.</a:t>
            </a:r>
          </a:p>
        </p:txBody>
      </p:sp>
      <p:cxnSp>
        <p:nvCxnSpPr>
          <p:cNvPr id="14" name="Straight Connector 13">
            <a:extLst>
              <a:ext uri="{FF2B5EF4-FFF2-40B4-BE49-F238E27FC236}">
                <a16:creationId xmlns:a16="http://schemas.microsoft.com/office/drawing/2014/main" id="{AECD4675-7AB8-4C2C-A8F5-FF5B84EE2C22}"/>
              </a:ext>
            </a:extLst>
          </p:cNvPr>
          <p:cNvCxnSpPr>
            <a:cxnSpLocks/>
          </p:cNvCxnSpPr>
          <p:nvPr/>
        </p:nvCxnSpPr>
        <p:spPr bwMode="auto">
          <a:xfrm>
            <a:off x="1612688"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F1559CA6-F7F0-4D3E-BDC8-52FAA5C13D38}"/>
              </a:ext>
            </a:extLst>
          </p:cNvPr>
          <p:cNvCxnSpPr>
            <a:cxnSpLocks/>
          </p:cNvCxnSpPr>
          <p:nvPr/>
        </p:nvCxnSpPr>
        <p:spPr bwMode="auto">
          <a:xfrm>
            <a:off x="2559896"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EDD05DCF-BABA-4BAA-B960-E948E9E17912}"/>
              </a:ext>
            </a:extLst>
          </p:cNvPr>
          <p:cNvCxnSpPr>
            <a:cxnSpLocks/>
          </p:cNvCxnSpPr>
          <p:nvPr/>
        </p:nvCxnSpPr>
        <p:spPr bwMode="auto">
          <a:xfrm>
            <a:off x="3191543"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BC3F2469-0160-443E-8484-D3C777B7A503}"/>
              </a:ext>
            </a:extLst>
          </p:cNvPr>
          <p:cNvCxnSpPr>
            <a:cxnSpLocks/>
          </p:cNvCxnSpPr>
          <p:nvPr/>
        </p:nvCxnSpPr>
        <p:spPr bwMode="auto">
          <a:xfrm>
            <a:off x="3821317"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5F390DA6-CE75-43B6-AAFC-54BB0C48456A}"/>
              </a:ext>
            </a:extLst>
          </p:cNvPr>
          <p:cNvCxnSpPr>
            <a:cxnSpLocks/>
          </p:cNvCxnSpPr>
          <p:nvPr/>
        </p:nvCxnSpPr>
        <p:spPr bwMode="auto">
          <a:xfrm>
            <a:off x="4451126"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a:extLst>
              <a:ext uri="{FF2B5EF4-FFF2-40B4-BE49-F238E27FC236}">
                <a16:creationId xmlns:a16="http://schemas.microsoft.com/office/drawing/2014/main" id="{F127BDC0-9848-48E6-A485-4A71FAD657B7}"/>
              </a:ext>
            </a:extLst>
          </p:cNvPr>
          <p:cNvCxnSpPr>
            <a:cxnSpLocks/>
          </p:cNvCxnSpPr>
          <p:nvPr/>
        </p:nvCxnSpPr>
        <p:spPr bwMode="auto">
          <a:xfrm>
            <a:off x="5397607"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615E9407-21A6-4E80-9D5E-9957DB3A2A72}"/>
              </a:ext>
            </a:extLst>
          </p:cNvPr>
          <p:cNvCxnSpPr>
            <a:cxnSpLocks/>
          </p:cNvCxnSpPr>
          <p:nvPr/>
        </p:nvCxnSpPr>
        <p:spPr bwMode="auto">
          <a:xfrm>
            <a:off x="6345058"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BFCD3910-2C92-4FFC-A631-59533A72A0C0}"/>
              </a:ext>
            </a:extLst>
          </p:cNvPr>
          <p:cNvCxnSpPr>
            <a:cxnSpLocks/>
          </p:cNvCxnSpPr>
          <p:nvPr/>
        </p:nvCxnSpPr>
        <p:spPr bwMode="auto">
          <a:xfrm>
            <a:off x="7925086"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2956F286-CF50-4E96-A7E8-FCD85C72AA67}"/>
              </a:ext>
            </a:extLst>
          </p:cNvPr>
          <p:cNvCxnSpPr>
            <a:cxnSpLocks/>
          </p:cNvCxnSpPr>
          <p:nvPr/>
        </p:nvCxnSpPr>
        <p:spPr bwMode="auto">
          <a:xfrm>
            <a:off x="8239515" y="2128001"/>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69B286A1-14AA-406F-9CED-FFC4E07A00F8}"/>
              </a:ext>
            </a:extLst>
          </p:cNvPr>
          <p:cNvSpPr txBox="1"/>
          <p:nvPr/>
        </p:nvSpPr>
        <p:spPr>
          <a:xfrm>
            <a:off x="268356" y="854503"/>
            <a:ext cx="4163713" cy="938719"/>
          </a:xfrm>
          <a:prstGeom prst="rect">
            <a:avLst/>
          </a:prstGeom>
          <a:noFill/>
        </p:spPr>
        <p:txBody>
          <a:bodyPr wrap="square" rtlCol="0">
            <a:spAutoFit/>
          </a:bodyPr>
          <a:lstStyle/>
          <a:p>
            <a:pPr algn="l"/>
            <a:r>
              <a:rPr lang="en-GB" sz="1100" i="1" dirty="0">
                <a:solidFill>
                  <a:schemeClr val="tx1"/>
                </a:solidFill>
              </a:rPr>
              <a:t>Breaking down environmental subjects into more granular topics reveals that some issues are driving interest in the overarching themes more than others. For example, when thinking of the challenges facing forests, fires and the impact on plant and animal life is of greater interest to audiences than deforestation.</a:t>
            </a:r>
          </a:p>
        </p:txBody>
      </p:sp>
      <p:sp>
        <p:nvSpPr>
          <p:cNvPr id="29" name="TextBox 28">
            <a:extLst>
              <a:ext uri="{FF2B5EF4-FFF2-40B4-BE49-F238E27FC236}">
                <a16:creationId xmlns:a16="http://schemas.microsoft.com/office/drawing/2014/main" id="{FA398D14-560B-4582-B7E6-16821105617C}"/>
              </a:ext>
            </a:extLst>
          </p:cNvPr>
          <p:cNvSpPr txBox="1"/>
          <p:nvPr/>
        </p:nvSpPr>
        <p:spPr>
          <a:xfrm>
            <a:off x="4689534" y="854503"/>
            <a:ext cx="4165200" cy="1107996"/>
          </a:xfrm>
          <a:prstGeom prst="rect">
            <a:avLst/>
          </a:prstGeom>
          <a:noFill/>
        </p:spPr>
        <p:txBody>
          <a:bodyPr wrap="square" rtlCol="0">
            <a:spAutoFit/>
          </a:bodyPr>
          <a:lstStyle/>
          <a:p>
            <a:pPr algn="r"/>
            <a:r>
              <a:rPr lang="en-GB" sz="1100" i="1" dirty="0">
                <a:solidFill>
                  <a:schemeClr val="tx1"/>
                </a:solidFill>
              </a:rPr>
              <a:t>Similarly, issues around rice, food sources and food consumption are of greater appeal than agriculture or palm oil. Perhaps unsurprisingly, subjects that are more closely linked to everyday life, or with a degree of immediacy, are of greatest appeal. In contrast, emissions, a subject with which few are familiar is of low interest.</a:t>
            </a:r>
          </a:p>
          <a:p>
            <a:pPr algn="l"/>
            <a:endParaRPr lang="en-GB" sz="1100" i="1" dirty="0">
              <a:solidFill>
                <a:schemeClr val="tx1"/>
              </a:solidFill>
            </a:endParaRPr>
          </a:p>
        </p:txBody>
      </p:sp>
      <p:graphicFrame>
        <p:nvGraphicFramePr>
          <p:cNvPr id="19" name="Chart 18">
            <a:extLst>
              <a:ext uri="{FF2B5EF4-FFF2-40B4-BE49-F238E27FC236}">
                <a16:creationId xmlns:a16="http://schemas.microsoft.com/office/drawing/2014/main" id="{7A272759-5EA2-4A50-A806-6C33BC24357D}"/>
              </a:ext>
            </a:extLst>
          </p:cNvPr>
          <p:cNvGraphicFramePr/>
          <p:nvPr>
            <p:extLst>
              <p:ext uri="{D42A27DB-BD31-4B8C-83A1-F6EECF244321}">
                <p14:modId xmlns:p14="http://schemas.microsoft.com/office/powerpoint/2010/main" val="75836480"/>
              </p:ext>
            </p:extLst>
          </p:nvPr>
        </p:nvGraphicFramePr>
        <p:xfrm>
          <a:off x="114301" y="1756916"/>
          <a:ext cx="8896350" cy="3173730"/>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0B0302F3-53FA-47C5-9220-A9DEF18FB5CD}"/>
              </a:ext>
            </a:extLst>
          </p:cNvPr>
          <p:cNvSpPr txBox="1"/>
          <p:nvPr/>
        </p:nvSpPr>
        <p:spPr>
          <a:xfrm>
            <a:off x="8065" y="4669947"/>
            <a:ext cx="9134587" cy="230832"/>
          </a:xfrm>
          <a:prstGeom prst="rect">
            <a:avLst/>
          </a:prstGeom>
          <a:noFill/>
        </p:spPr>
        <p:txBody>
          <a:bodyPr wrap="square" rtlCol="0">
            <a:spAutoFit/>
          </a:bodyPr>
          <a:lstStyle/>
          <a:p>
            <a:pPr algn="l"/>
            <a:r>
              <a:rPr lang="en-GB" sz="900" dirty="0"/>
              <a:t>Q.106 How interested are you in knowing more about each of the following? </a:t>
            </a:r>
          </a:p>
        </p:txBody>
      </p:sp>
    </p:spTree>
    <p:extLst>
      <p:ext uri="{BB962C8B-B14F-4D97-AF65-F5344CB8AC3E}">
        <p14:creationId xmlns:p14="http://schemas.microsoft.com/office/powerpoint/2010/main" val="37833689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Overall, the environmental issues that are most understood are also the ones of greatest interest</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sp>
        <p:nvSpPr>
          <p:cNvPr id="16" name="TextBox 15">
            <a:extLst>
              <a:ext uri="{FF2B5EF4-FFF2-40B4-BE49-F238E27FC236}">
                <a16:creationId xmlns:a16="http://schemas.microsoft.com/office/drawing/2014/main" id="{59357D36-2DB2-48F9-B412-C631A12CB53A}"/>
              </a:ext>
            </a:extLst>
          </p:cNvPr>
          <p:cNvSpPr txBox="1"/>
          <p:nvPr/>
        </p:nvSpPr>
        <p:spPr>
          <a:xfrm>
            <a:off x="5635256" y="4778484"/>
            <a:ext cx="3500767" cy="369332"/>
          </a:xfrm>
          <a:prstGeom prst="rect">
            <a:avLst/>
          </a:prstGeom>
          <a:noFill/>
        </p:spPr>
        <p:txBody>
          <a:bodyPr wrap="square" rtlCol="0">
            <a:spAutoFit/>
          </a:bodyPr>
          <a:lstStyle/>
          <a:p>
            <a:pPr algn="r"/>
            <a:endParaRPr lang="en-GB" sz="900" i="1" dirty="0"/>
          </a:p>
          <a:p>
            <a:pPr algn="r"/>
            <a:r>
              <a:rPr lang="en-GB" sz="900" i="1" dirty="0"/>
              <a:t>“Refuse” answers not shown, so %s may add to less than 100.</a:t>
            </a:r>
          </a:p>
        </p:txBody>
      </p:sp>
      <p:cxnSp>
        <p:nvCxnSpPr>
          <p:cNvPr id="30" name="Straight Connector 29">
            <a:extLst>
              <a:ext uri="{FF2B5EF4-FFF2-40B4-BE49-F238E27FC236}">
                <a16:creationId xmlns:a16="http://schemas.microsoft.com/office/drawing/2014/main" id="{F6EF7A3B-AACE-4F53-B727-7FCE825FABB0}"/>
              </a:ext>
            </a:extLst>
          </p:cNvPr>
          <p:cNvCxnSpPr>
            <a:cxnSpLocks/>
          </p:cNvCxnSpPr>
          <p:nvPr/>
        </p:nvCxnSpPr>
        <p:spPr bwMode="auto">
          <a:xfrm>
            <a:off x="3231971" y="2115160"/>
            <a:ext cx="5400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Flowchart: Connector 30">
            <a:extLst>
              <a:ext uri="{FF2B5EF4-FFF2-40B4-BE49-F238E27FC236}">
                <a16:creationId xmlns:a16="http://schemas.microsoft.com/office/drawing/2014/main" id="{9AF4174E-0696-44B9-89A8-97C04576AB9B}"/>
              </a:ext>
            </a:extLst>
          </p:cNvPr>
          <p:cNvSpPr/>
          <p:nvPr/>
        </p:nvSpPr>
        <p:spPr bwMode="auto">
          <a:xfrm>
            <a:off x="3434497"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32" name="Straight Connector 31">
            <a:extLst>
              <a:ext uri="{FF2B5EF4-FFF2-40B4-BE49-F238E27FC236}">
                <a16:creationId xmlns:a16="http://schemas.microsoft.com/office/drawing/2014/main" id="{FA7A172A-4931-4C3D-B5F6-6C614E3370A7}"/>
              </a:ext>
            </a:extLst>
          </p:cNvPr>
          <p:cNvCxnSpPr>
            <a:cxnSpLocks/>
          </p:cNvCxnSpPr>
          <p:nvPr/>
        </p:nvCxnSpPr>
        <p:spPr bwMode="auto">
          <a:xfrm flipV="1">
            <a:off x="3503956"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269D54A6-535C-405E-B2CB-C39943D61A9F}"/>
              </a:ext>
            </a:extLst>
          </p:cNvPr>
          <p:cNvCxnSpPr>
            <a:cxnSpLocks/>
          </p:cNvCxnSpPr>
          <p:nvPr/>
        </p:nvCxnSpPr>
        <p:spPr bwMode="auto">
          <a:xfrm>
            <a:off x="3867639" y="2115160"/>
            <a:ext cx="5400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Flowchart: Connector 33">
            <a:extLst>
              <a:ext uri="{FF2B5EF4-FFF2-40B4-BE49-F238E27FC236}">
                <a16:creationId xmlns:a16="http://schemas.microsoft.com/office/drawing/2014/main" id="{C6B02606-4681-4BEB-912F-FDC83B1B0BA8}"/>
              </a:ext>
            </a:extLst>
          </p:cNvPr>
          <p:cNvSpPr/>
          <p:nvPr/>
        </p:nvSpPr>
        <p:spPr bwMode="auto">
          <a:xfrm>
            <a:off x="4066990"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35" name="Straight Connector 34">
            <a:extLst>
              <a:ext uri="{FF2B5EF4-FFF2-40B4-BE49-F238E27FC236}">
                <a16:creationId xmlns:a16="http://schemas.microsoft.com/office/drawing/2014/main" id="{5DEE4004-8972-4DB0-9BE5-F7A5D18E76BD}"/>
              </a:ext>
            </a:extLst>
          </p:cNvPr>
          <p:cNvCxnSpPr>
            <a:cxnSpLocks/>
          </p:cNvCxnSpPr>
          <p:nvPr/>
        </p:nvCxnSpPr>
        <p:spPr bwMode="auto">
          <a:xfrm flipV="1">
            <a:off x="4136449"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ACF9772A-5113-4BF5-A2E1-6F614AAEE17F}"/>
              </a:ext>
            </a:extLst>
          </p:cNvPr>
          <p:cNvCxnSpPr>
            <a:cxnSpLocks/>
          </p:cNvCxnSpPr>
          <p:nvPr/>
        </p:nvCxnSpPr>
        <p:spPr bwMode="auto">
          <a:xfrm>
            <a:off x="4501241" y="2115160"/>
            <a:ext cx="8496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Flowchart: Connector 36">
            <a:extLst>
              <a:ext uri="{FF2B5EF4-FFF2-40B4-BE49-F238E27FC236}">
                <a16:creationId xmlns:a16="http://schemas.microsoft.com/office/drawing/2014/main" id="{7E0660CD-04C5-424D-9D96-1BC4363E8018}"/>
              </a:ext>
            </a:extLst>
          </p:cNvPr>
          <p:cNvSpPr/>
          <p:nvPr/>
        </p:nvSpPr>
        <p:spPr bwMode="auto">
          <a:xfrm>
            <a:off x="4853007"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38" name="Straight Connector 37">
            <a:extLst>
              <a:ext uri="{FF2B5EF4-FFF2-40B4-BE49-F238E27FC236}">
                <a16:creationId xmlns:a16="http://schemas.microsoft.com/office/drawing/2014/main" id="{7665B66E-F89E-45C8-AF8E-29198815CD28}"/>
              </a:ext>
            </a:extLst>
          </p:cNvPr>
          <p:cNvCxnSpPr>
            <a:cxnSpLocks/>
          </p:cNvCxnSpPr>
          <p:nvPr/>
        </p:nvCxnSpPr>
        <p:spPr bwMode="auto">
          <a:xfrm flipV="1">
            <a:off x="4922466"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A398B8B8-E9CE-48EA-9DF8-5513A9036A44}"/>
              </a:ext>
            </a:extLst>
          </p:cNvPr>
          <p:cNvCxnSpPr>
            <a:cxnSpLocks/>
          </p:cNvCxnSpPr>
          <p:nvPr/>
        </p:nvCxnSpPr>
        <p:spPr bwMode="auto">
          <a:xfrm flipV="1">
            <a:off x="2083238"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31A223AB-FA3A-43EB-8558-721276BEDE72}"/>
              </a:ext>
            </a:extLst>
          </p:cNvPr>
          <p:cNvCxnSpPr>
            <a:cxnSpLocks/>
          </p:cNvCxnSpPr>
          <p:nvPr/>
        </p:nvCxnSpPr>
        <p:spPr bwMode="auto">
          <a:xfrm>
            <a:off x="2608367" y="2115160"/>
            <a:ext cx="5400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Flowchart: Connector 40">
            <a:extLst>
              <a:ext uri="{FF2B5EF4-FFF2-40B4-BE49-F238E27FC236}">
                <a16:creationId xmlns:a16="http://schemas.microsoft.com/office/drawing/2014/main" id="{247A485C-69DA-45E1-B31E-55C9732C3931}"/>
              </a:ext>
            </a:extLst>
          </p:cNvPr>
          <p:cNvSpPr/>
          <p:nvPr/>
        </p:nvSpPr>
        <p:spPr bwMode="auto">
          <a:xfrm>
            <a:off x="2807718"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42" name="Straight Connector 41">
            <a:extLst>
              <a:ext uri="{FF2B5EF4-FFF2-40B4-BE49-F238E27FC236}">
                <a16:creationId xmlns:a16="http://schemas.microsoft.com/office/drawing/2014/main" id="{3DBC26F8-10A9-4595-83DC-D4E4C8E07B1D}"/>
              </a:ext>
            </a:extLst>
          </p:cNvPr>
          <p:cNvCxnSpPr>
            <a:cxnSpLocks/>
          </p:cNvCxnSpPr>
          <p:nvPr/>
        </p:nvCxnSpPr>
        <p:spPr bwMode="auto">
          <a:xfrm flipV="1">
            <a:off x="2878367"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689B2158-73D4-4425-BAE9-0662EA1F1FEE}"/>
              </a:ext>
            </a:extLst>
          </p:cNvPr>
          <p:cNvCxnSpPr>
            <a:cxnSpLocks/>
          </p:cNvCxnSpPr>
          <p:nvPr/>
        </p:nvCxnSpPr>
        <p:spPr bwMode="auto">
          <a:xfrm>
            <a:off x="5449103" y="2115160"/>
            <a:ext cx="8496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Flowchart: Connector 43">
            <a:extLst>
              <a:ext uri="{FF2B5EF4-FFF2-40B4-BE49-F238E27FC236}">
                <a16:creationId xmlns:a16="http://schemas.microsoft.com/office/drawing/2014/main" id="{9E5ABAC2-5913-4FDF-927E-936193446975}"/>
              </a:ext>
            </a:extLst>
          </p:cNvPr>
          <p:cNvSpPr/>
          <p:nvPr/>
        </p:nvSpPr>
        <p:spPr bwMode="auto">
          <a:xfrm>
            <a:off x="5804044"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45" name="Straight Connector 44">
            <a:extLst>
              <a:ext uri="{FF2B5EF4-FFF2-40B4-BE49-F238E27FC236}">
                <a16:creationId xmlns:a16="http://schemas.microsoft.com/office/drawing/2014/main" id="{8605D611-4BA5-495E-85AA-9D1B4412F31F}"/>
              </a:ext>
            </a:extLst>
          </p:cNvPr>
          <p:cNvCxnSpPr>
            <a:cxnSpLocks/>
          </p:cNvCxnSpPr>
          <p:nvPr/>
        </p:nvCxnSpPr>
        <p:spPr bwMode="auto">
          <a:xfrm flipV="1">
            <a:off x="5873503"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B62B0C4C-EAAF-412F-983B-1B578B7F580B}"/>
              </a:ext>
            </a:extLst>
          </p:cNvPr>
          <p:cNvCxnSpPr>
            <a:cxnSpLocks/>
          </p:cNvCxnSpPr>
          <p:nvPr/>
        </p:nvCxnSpPr>
        <p:spPr bwMode="auto">
          <a:xfrm>
            <a:off x="6399035" y="2115160"/>
            <a:ext cx="14760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Flowchart: Connector 46">
            <a:extLst>
              <a:ext uri="{FF2B5EF4-FFF2-40B4-BE49-F238E27FC236}">
                <a16:creationId xmlns:a16="http://schemas.microsoft.com/office/drawing/2014/main" id="{D97BE57E-77D3-45E3-BEEA-BF18ABE9713E}"/>
              </a:ext>
            </a:extLst>
          </p:cNvPr>
          <p:cNvSpPr/>
          <p:nvPr/>
        </p:nvSpPr>
        <p:spPr bwMode="auto">
          <a:xfrm>
            <a:off x="7068927"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48" name="Straight Connector 47">
            <a:extLst>
              <a:ext uri="{FF2B5EF4-FFF2-40B4-BE49-F238E27FC236}">
                <a16:creationId xmlns:a16="http://schemas.microsoft.com/office/drawing/2014/main" id="{69181A51-7B94-43D3-8708-2ECF760D8EEE}"/>
              </a:ext>
            </a:extLst>
          </p:cNvPr>
          <p:cNvCxnSpPr>
            <a:cxnSpLocks/>
          </p:cNvCxnSpPr>
          <p:nvPr/>
        </p:nvCxnSpPr>
        <p:spPr bwMode="auto">
          <a:xfrm flipV="1">
            <a:off x="7138386"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6F8839BA-9E7D-44DE-A96E-D0874587A1E5}"/>
              </a:ext>
            </a:extLst>
          </p:cNvPr>
          <p:cNvCxnSpPr>
            <a:cxnSpLocks/>
          </p:cNvCxnSpPr>
          <p:nvPr/>
        </p:nvCxnSpPr>
        <p:spPr bwMode="auto">
          <a:xfrm>
            <a:off x="8291430" y="2115160"/>
            <a:ext cx="5400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Flowchart: Connector 49">
            <a:extLst>
              <a:ext uri="{FF2B5EF4-FFF2-40B4-BE49-F238E27FC236}">
                <a16:creationId xmlns:a16="http://schemas.microsoft.com/office/drawing/2014/main" id="{A2C07CAB-ECB4-439F-877D-B05FA47B68C1}"/>
              </a:ext>
            </a:extLst>
          </p:cNvPr>
          <p:cNvSpPr/>
          <p:nvPr/>
        </p:nvSpPr>
        <p:spPr bwMode="auto">
          <a:xfrm>
            <a:off x="8487606"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51" name="Straight Connector 50">
            <a:extLst>
              <a:ext uri="{FF2B5EF4-FFF2-40B4-BE49-F238E27FC236}">
                <a16:creationId xmlns:a16="http://schemas.microsoft.com/office/drawing/2014/main" id="{F90CB638-1815-400D-B3DE-B055107636C9}"/>
              </a:ext>
            </a:extLst>
          </p:cNvPr>
          <p:cNvCxnSpPr>
            <a:cxnSpLocks/>
          </p:cNvCxnSpPr>
          <p:nvPr/>
        </p:nvCxnSpPr>
        <p:spPr bwMode="auto">
          <a:xfrm flipV="1">
            <a:off x="8557065"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0FF36C42-F12A-4F3C-BAA9-A75318D10002}"/>
              </a:ext>
            </a:extLst>
          </p:cNvPr>
          <p:cNvCxnSpPr>
            <a:cxnSpLocks/>
          </p:cNvCxnSpPr>
          <p:nvPr/>
        </p:nvCxnSpPr>
        <p:spPr bwMode="auto">
          <a:xfrm>
            <a:off x="7975885" y="2115160"/>
            <a:ext cx="2232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Flowchart: Connector 52">
            <a:extLst>
              <a:ext uri="{FF2B5EF4-FFF2-40B4-BE49-F238E27FC236}">
                <a16:creationId xmlns:a16="http://schemas.microsoft.com/office/drawing/2014/main" id="{FCB01D49-65E6-41CF-9CEF-932116E8B1C6}"/>
              </a:ext>
            </a:extLst>
          </p:cNvPr>
          <p:cNvSpPr/>
          <p:nvPr/>
        </p:nvSpPr>
        <p:spPr bwMode="auto">
          <a:xfrm>
            <a:off x="8013311"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54" name="Straight Connector 53">
            <a:extLst>
              <a:ext uri="{FF2B5EF4-FFF2-40B4-BE49-F238E27FC236}">
                <a16:creationId xmlns:a16="http://schemas.microsoft.com/office/drawing/2014/main" id="{AB87E255-5338-4A31-B8EC-2F9D1044EEDC}"/>
              </a:ext>
            </a:extLst>
          </p:cNvPr>
          <p:cNvCxnSpPr>
            <a:cxnSpLocks/>
          </p:cNvCxnSpPr>
          <p:nvPr/>
        </p:nvCxnSpPr>
        <p:spPr bwMode="auto">
          <a:xfrm flipV="1">
            <a:off x="8081050"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73C21427-902B-4E7B-8120-685322E500A7}"/>
              </a:ext>
            </a:extLst>
          </p:cNvPr>
          <p:cNvCxnSpPr>
            <a:cxnSpLocks/>
          </p:cNvCxnSpPr>
          <p:nvPr/>
        </p:nvCxnSpPr>
        <p:spPr bwMode="auto">
          <a:xfrm>
            <a:off x="400049" y="2115160"/>
            <a:ext cx="11664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Flowchart: Connector 55">
            <a:extLst>
              <a:ext uri="{FF2B5EF4-FFF2-40B4-BE49-F238E27FC236}">
                <a16:creationId xmlns:a16="http://schemas.microsoft.com/office/drawing/2014/main" id="{EFB00CEE-B6AD-482E-9DEB-70BC145AF8F7}"/>
              </a:ext>
            </a:extLst>
          </p:cNvPr>
          <p:cNvSpPr/>
          <p:nvPr/>
        </p:nvSpPr>
        <p:spPr bwMode="auto">
          <a:xfrm>
            <a:off x="911191"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cxnSp>
        <p:nvCxnSpPr>
          <p:cNvPr id="57" name="Straight Connector 56">
            <a:extLst>
              <a:ext uri="{FF2B5EF4-FFF2-40B4-BE49-F238E27FC236}">
                <a16:creationId xmlns:a16="http://schemas.microsoft.com/office/drawing/2014/main" id="{76BDF4DA-50C1-462E-A198-CF1ABD440A81}"/>
              </a:ext>
            </a:extLst>
          </p:cNvPr>
          <p:cNvCxnSpPr>
            <a:cxnSpLocks/>
          </p:cNvCxnSpPr>
          <p:nvPr/>
        </p:nvCxnSpPr>
        <p:spPr bwMode="auto">
          <a:xfrm flipV="1">
            <a:off x="980074" y="1662160"/>
            <a:ext cx="0" cy="38100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EBB04EA9-84FA-47AA-9E6C-190904B0332D}"/>
              </a:ext>
            </a:extLst>
          </p:cNvPr>
          <p:cNvCxnSpPr>
            <a:cxnSpLocks/>
          </p:cNvCxnSpPr>
          <p:nvPr/>
        </p:nvCxnSpPr>
        <p:spPr bwMode="auto">
          <a:xfrm>
            <a:off x="1661613" y="2115160"/>
            <a:ext cx="849600" cy="0"/>
          </a:xfrm>
          <a:prstGeom prst="line">
            <a:avLst/>
          </a:prstGeom>
          <a:blipFill dpi="0" rotWithShape="0">
            <a:blip r:embed="rId3"/>
            <a:srcRect/>
            <a:tile tx="0" ty="0" sx="100000" sy="100000" flip="none" algn="tl"/>
          </a:blipFill>
          <a:ln w="25400" cap="flat" cmpd="sng" algn="ctr">
            <a:solidFill>
              <a:srgbClr val="AF2626"/>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Flowchart: Connector 58">
            <a:extLst>
              <a:ext uri="{FF2B5EF4-FFF2-40B4-BE49-F238E27FC236}">
                <a16:creationId xmlns:a16="http://schemas.microsoft.com/office/drawing/2014/main" id="{561752C4-88B2-4686-9EFA-98F25B9B420E}"/>
              </a:ext>
            </a:extLst>
          </p:cNvPr>
          <p:cNvSpPr/>
          <p:nvPr/>
        </p:nvSpPr>
        <p:spPr bwMode="auto">
          <a:xfrm>
            <a:off x="2016554" y="2043160"/>
            <a:ext cx="144000" cy="144000"/>
          </a:xfrm>
          <a:prstGeom prst="flowChartConnector">
            <a:avLst/>
          </a:prstGeom>
          <a:solidFill>
            <a:schemeClr val="bg1">
              <a:lumMod val="85000"/>
              <a:alpha val="60000"/>
            </a:schemeClr>
          </a:solidFill>
          <a:ln w="25400" cap="flat" cmpd="sng" algn="ctr">
            <a:solidFill>
              <a:srgbClr val="AF262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sp>
        <p:nvSpPr>
          <p:cNvPr id="60" name="TextBox 59">
            <a:extLst>
              <a:ext uri="{FF2B5EF4-FFF2-40B4-BE49-F238E27FC236}">
                <a16:creationId xmlns:a16="http://schemas.microsoft.com/office/drawing/2014/main" id="{EF6F59D5-20BA-4AA8-B387-400EE86B27BC}"/>
              </a:ext>
            </a:extLst>
          </p:cNvPr>
          <p:cNvSpPr txBox="1"/>
          <p:nvPr/>
        </p:nvSpPr>
        <p:spPr>
          <a:xfrm>
            <a:off x="287127" y="864408"/>
            <a:ext cx="3977277" cy="295466"/>
          </a:xfrm>
          <a:prstGeom prst="rect">
            <a:avLst/>
          </a:prstGeom>
          <a:noFill/>
        </p:spPr>
        <p:txBody>
          <a:bodyPr wrap="square" rtlCol="0">
            <a:spAutoFit/>
          </a:bodyPr>
          <a:lstStyle/>
          <a:p>
            <a:pPr algn="l"/>
            <a:r>
              <a:rPr lang="en-GB" sz="1320" b="1" dirty="0">
                <a:solidFill>
                  <a:schemeClr val="tx1"/>
                </a:solidFill>
                <a:latin typeface="+mn-lt"/>
                <a:ea typeface="+mn-ea"/>
                <a:cs typeface="+mn-cs"/>
              </a:rPr>
              <a:t>TOP 3 TOPICS OF INTEREST (BROAD)**</a:t>
            </a:r>
          </a:p>
        </p:txBody>
      </p:sp>
      <p:sp>
        <p:nvSpPr>
          <p:cNvPr id="61" name="Flowchart: Off-page Connector 60">
            <a:extLst>
              <a:ext uri="{FF2B5EF4-FFF2-40B4-BE49-F238E27FC236}">
                <a16:creationId xmlns:a16="http://schemas.microsoft.com/office/drawing/2014/main" id="{CB310CE7-F6CB-4228-A1C2-4EB7DA8CFC31}"/>
              </a:ext>
            </a:extLst>
          </p:cNvPr>
          <p:cNvSpPr/>
          <p:nvPr/>
        </p:nvSpPr>
        <p:spPr bwMode="auto">
          <a:xfrm>
            <a:off x="854074" y="1425086"/>
            <a:ext cx="252000" cy="298380"/>
          </a:xfrm>
          <a:prstGeom prst="flowChartOffpageConnector">
            <a:avLst/>
          </a:prstGeom>
          <a:solidFill>
            <a:schemeClr val="bg1">
              <a:lumMod val="85000"/>
            </a:schemeClr>
          </a:solidFill>
          <a:ln w="19050">
            <a:solidFill>
              <a:srgbClr val="AF2626"/>
            </a:solidFill>
            <a:prstDash val="dash"/>
          </a:ln>
        </p:spPr>
        <p:txBody>
          <a:bodyPr wrap="square" lIns="0" tIns="64800" rIns="0" bIns="36000" rtlCol="0">
            <a:spAutoFit/>
          </a:bodyPr>
          <a:lstStyle/>
          <a:p>
            <a:r>
              <a:rPr lang="en-GB" sz="900" dirty="0">
                <a:solidFill>
                  <a:schemeClr val="tx1"/>
                </a:solidFill>
                <a:latin typeface="+mj-lt"/>
                <a:ea typeface="+mn-ea"/>
                <a:cs typeface="+mn-cs"/>
                <a:sym typeface="Gill Sans" pitchFamily="34" charset="0"/>
              </a:rPr>
              <a:t>36%</a:t>
            </a:r>
          </a:p>
        </p:txBody>
      </p:sp>
      <p:cxnSp>
        <p:nvCxnSpPr>
          <p:cNvPr id="62" name="Straight Connector 61">
            <a:extLst>
              <a:ext uri="{FF2B5EF4-FFF2-40B4-BE49-F238E27FC236}">
                <a16:creationId xmlns:a16="http://schemas.microsoft.com/office/drawing/2014/main" id="{FCFC722F-4E4B-4B72-AE19-80BB8AA8228F}"/>
              </a:ext>
            </a:extLst>
          </p:cNvPr>
          <p:cNvCxnSpPr>
            <a:cxnSpLocks/>
          </p:cNvCxnSpPr>
          <p:nvPr/>
        </p:nvCxnSpPr>
        <p:spPr bwMode="auto">
          <a:xfrm>
            <a:off x="1612688"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5C58D6BC-D5FC-4273-B707-40E39F3CD94F}"/>
              </a:ext>
            </a:extLst>
          </p:cNvPr>
          <p:cNvCxnSpPr>
            <a:cxnSpLocks/>
          </p:cNvCxnSpPr>
          <p:nvPr/>
        </p:nvCxnSpPr>
        <p:spPr bwMode="auto">
          <a:xfrm>
            <a:off x="2559896"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E63355CA-AEB3-4E9D-B115-0E1317EC9D84}"/>
              </a:ext>
            </a:extLst>
          </p:cNvPr>
          <p:cNvCxnSpPr>
            <a:cxnSpLocks/>
          </p:cNvCxnSpPr>
          <p:nvPr/>
        </p:nvCxnSpPr>
        <p:spPr bwMode="auto">
          <a:xfrm>
            <a:off x="3191543"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8F91CEFB-67A0-47F5-97EB-A5C7033E3742}"/>
              </a:ext>
            </a:extLst>
          </p:cNvPr>
          <p:cNvCxnSpPr>
            <a:cxnSpLocks/>
          </p:cNvCxnSpPr>
          <p:nvPr/>
        </p:nvCxnSpPr>
        <p:spPr bwMode="auto">
          <a:xfrm>
            <a:off x="3821317"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a:extLst>
              <a:ext uri="{FF2B5EF4-FFF2-40B4-BE49-F238E27FC236}">
                <a16:creationId xmlns:a16="http://schemas.microsoft.com/office/drawing/2014/main" id="{4889DD09-2BAB-4D26-B26C-5FDA9D2B3084}"/>
              </a:ext>
            </a:extLst>
          </p:cNvPr>
          <p:cNvCxnSpPr>
            <a:cxnSpLocks/>
          </p:cNvCxnSpPr>
          <p:nvPr/>
        </p:nvCxnSpPr>
        <p:spPr bwMode="auto">
          <a:xfrm>
            <a:off x="4451126"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0013F188-4EB9-48B0-AD0F-DE149B8EA954}"/>
              </a:ext>
            </a:extLst>
          </p:cNvPr>
          <p:cNvCxnSpPr>
            <a:cxnSpLocks/>
          </p:cNvCxnSpPr>
          <p:nvPr/>
        </p:nvCxnSpPr>
        <p:spPr bwMode="auto">
          <a:xfrm>
            <a:off x="5397607"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97345A9C-43CA-4660-B3D3-07CB101E9266}"/>
              </a:ext>
            </a:extLst>
          </p:cNvPr>
          <p:cNvCxnSpPr>
            <a:cxnSpLocks/>
          </p:cNvCxnSpPr>
          <p:nvPr/>
        </p:nvCxnSpPr>
        <p:spPr bwMode="auto">
          <a:xfrm>
            <a:off x="6345058"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a:extLst>
              <a:ext uri="{FF2B5EF4-FFF2-40B4-BE49-F238E27FC236}">
                <a16:creationId xmlns:a16="http://schemas.microsoft.com/office/drawing/2014/main" id="{4B246F4D-EF3D-4E54-B14C-AB34229D57E3}"/>
              </a:ext>
            </a:extLst>
          </p:cNvPr>
          <p:cNvCxnSpPr>
            <a:cxnSpLocks/>
          </p:cNvCxnSpPr>
          <p:nvPr/>
        </p:nvCxnSpPr>
        <p:spPr bwMode="auto">
          <a:xfrm>
            <a:off x="7925086"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58B71D2D-3919-407D-93A8-029CCE2DA191}"/>
              </a:ext>
            </a:extLst>
          </p:cNvPr>
          <p:cNvCxnSpPr>
            <a:cxnSpLocks/>
          </p:cNvCxnSpPr>
          <p:nvPr/>
        </p:nvCxnSpPr>
        <p:spPr bwMode="auto">
          <a:xfrm>
            <a:off x="8239515" y="2124685"/>
            <a:ext cx="0" cy="1242000"/>
          </a:xfrm>
          <a:prstGeom prst="line">
            <a:avLst/>
          </a:prstGeom>
          <a:blipFill dpi="0" rotWithShape="0">
            <a:blip r:embed="rId3"/>
            <a:srcRect/>
            <a:tile tx="0" ty="0" sx="100000" sy="100000" flip="none" algn="tl"/>
          </a:blipFill>
          <a:ln w="1270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Box 70">
            <a:extLst>
              <a:ext uri="{FF2B5EF4-FFF2-40B4-BE49-F238E27FC236}">
                <a16:creationId xmlns:a16="http://schemas.microsoft.com/office/drawing/2014/main" id="{80C5968E-D945-453B-B48D-8D4EA99EDA18}"/>
              </a:ext>
            </a:extLst>
          </p:cNvPr>
          <p:cNvSpPr txBox="1"/>
          <p:nvPr/>
        </p:nvSpPr>
        <p:spPr>
          <a:xfrm>
            <a:off x="396874" y="1210742"/>
            <a:ext cx="1166400" cy="230832"/>
          </a:xfrm>
          <a:prstGeom prst="rect">
            <a:avLst/>
          </a:prstGeom>
          <a:solidFill>
            <a:schemeClr val="bg1">
              <a:lumMod val="85000"/>
            </a:schemeClr>
          </a:solidFill>
          <a:ln w="19050">
            <a:solidFill>
              <a:srgbClr val="AF2626"/>
            </a:solidFill>
            <a:prstDash val="dash"/>
          </a:ln>
        </p:spPr>
        <p:txBody>
          <a:bodyPr wrap="square" rtlCol="0">
            <a:spAutoFit/>
          </a:bodyPr>
          <a:lstStyle/>
          <a:p>
            <a:r>
              <a:rPr lang="en-GB" sz="900" dirty="0">
                <a:solidFill>
                  <a:schemeClr val="tx1"/>
                </a:solidFill>
                <a:latin typeface="+mj-lt"/>
                <a:ea typeface="+mn-ea"/>
                <a:cs typeface="+mn-cs"/>
              </a:rPr>
              <a:t>Extreme weather</a:t>
            </a:r>
          </a:p>
        </p:txBody>
      </p:sp>
      <p:sp>
        <p:nvSpPr>
          <p:cNvPr id="72" name="Flowchart: Off-page Connector 71">
            <a:extLst>
              <a:ext uri="{FF2B5EF4-FFF2-40B4-BE49-F238E27FC236}">
                <a16:creationId xmlns:a16="http://schemas.microsoft.com/office/drawing/2014/main" id="{AA329511-8CAD-45A2-8E29-F379E0358FA9}"/>
              </a:ext>
            </a:extLst>
          </p:cNvPr>
          <p:cNvSpPr/>
          <p:nvPr/>
        </p:nvSpPr>
        <p:spPr bwMode="auto">
          <a:xfrm>
            <a:off x="1955664"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39%</a:t>
            </a:r>
          </a:p>
        </p:txBody>
      </p:sp>
      <p:sp>
        <p:nvSpPr>
          <p:cNvPr id="73" name="TextBox 72">
            <a:extLst>
              <a:ext uri="{FF2B5EF4-FFF2-40B4-BE49-F238E27FC236}">
                <a16:creationId xmlns:a16="http://schemas.microsoft.com/office/drawing/2014/main" id="{994D9B20-D7FE-4304-A351-04E54141D145}"/>
              </a:ext>
            </a:extLst>
          </p:cNvPr>
          <p:cNvSpPr txBox="1"/>
          <p:nvPr/>
        </p:nvSpPr>
        <p:spPr>
          <a:xfrm>
            <a:off x="1663214" y="1210742"/>
            <a:ext cx="849600" cy="230832"/>
          </a:xfrm>
          <a:prstGeom prst="rect">
            <a:avLst/>
          </a:prstGeom>
          <a:solidFill>
            <a:schemeClr val="bg1">
              <a:lumMod val="85000"/>
            </a:schemeClr>
          </a:solidFill>
          <a:ln w="19050">
            <a:solidFill>
              <a:srgbClr val="AF2626"/>
            </a:solidFill>
            <a:prstDash val="dash"/>
          </a:ln>
        </p:spPr>
        <p:txBody>
          <a:bodyPr wrap="square" rtlCol="0">
            <a:spAutoFit/>
          </a:bodyPr>
          <a:lstStyle/>
          <a:p>
            <a:r>
              <a:rPr lang="en-GB" sz="900" dirty="0">
                <a:solidFill>
                  <a:schemeClr val="tx1"/>
                </a:solidFill>
                <a:latin typeface="+mj-lt"/>
                <a:ea typeface="+mn-ea"/>
                <a:cs typeface="+mn-cs"/>
              </a:rPr>
              <a:t>Forests</a:t>
            </a:r>
          </a:p>
        </p:txBody>
      </p:sp>
      <p:sp>
        <p:nvSpPr>
          <p:cNvPr id="74" name="Flowchart: Off-page Connector 73">
            <a:extLst>
              <a:ext uri="{FF2B5EF4-FFF2-40B4-BE49-F238E27FC236}">
                <a16:creationId xmlns:a16="http://schemas.microsoft.com/office/drawing/2014/main" id="{B26C7BA7-B799-4CF0-B0BF-C196A5F3EB5D}"/>
              </a:ext>
            </a:extLst>
          </p:cNvPr>
          <p:cNvSpPr/>
          <p:nvPr/>
        </p:nvSpPr>
        <p:spPr bwMode="auto">
          <a:xfrm>
            <a:off x="2750793"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51%</a:t>
            </a:r>
          </a:p>
        </p:txBody>
      </p:sp>
      <p:sp>
        <p:nvSpPr>
          <p:cNvPr id="75" name="TextBox 74">
            <a:extLst>
              <a:ext uri="{FF2B5EF4-FFF2-40B4-BE49-F238E27FC236}">
                <a16:creationId xmlns:a16="http://schemas.microsoft.com/office/drawing/2014/main" id="{77C1679D-57FC-41E5-9C18-8DE9164FF908}"/>
              </a:ext>
            </a:extLst>
          </p:cNvPr>
          <p:cNvSpPr txBox="1"/>
          <p:nvPr/>
        </p:nvSpPr>
        <p:spPr>
          <a:xfrm>
            <a:off x="2613143" y="1210742"/>
            <a:ext cx="540000" cy="230832"/>
          </a:xfrm>
          <a:prstGeom prst="rect">
            <a:avLst/>
          </a:prstGeom>
          <a:solidFill>
            <a:schemeClr val="bg1">
              <a:lumMod val="85000"/>
            </a:schemeClr>
          </a:solidFill>
          <a:ln w="19050">
            <a:solidFill>
              <a:srgbClr val="AF2626"/>
            </a:solidFill>
            <a:prstDash val="dash"/>
          </a:ln>
        </p:spPr>
        <p:txBody>
          <a:bodyPr wrap="square" lIns="0" rIns="0" rtlCol="0">
            <a:spAutoFit/>
          </a:bodyPr>
          <a:lstStyle/>
          <a:p>
            <a:r>
              <a:rPr lang="en-GB" sz="900" dirty="0">
                <a:solidFill>
                  <a:schemeClr val="tx1"/>
                </a:solidFill>
                <a:latin typeface="+mj-lt"/>
                <a:ea typeface="+mn-ea"/>
                <a:cs typeface="+mn-cs"/>
              </a:rPr>
              <a:t>Pollution</a:t>
            </a:r>
          </a:p>
        </p:txBody>
      </p:sp>
      <p:sp>
        <p:nvSpPr>
          <p:cNvPr id="76" name="Flowchart: Off-page Connector 75">
            <a:extLst>
              <a:ext uri="{FF2B5EF4-FFF2-40B4-BE49-F238E27FC236}">
                <a16:creationId xmlns:a16="http://schemas.microsoft.com/office/drawing/2014/main" id="{F522B2E2-0F50-4318-8A67-DE870C5AA533}"/>
              </a:ext>
            </a:extLst>
          </p:cNvPr>
          <p:cNvSpPr/>
          <p:nvPr/>
        </p:nvSpPr>
        <p:spPr bwMode="auto">
          <a:xfrm>
            <a:off x="3377156"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55%</a:t>
            </a:r>
          </a:p>
        </p:txBody>
      </p:sp>
      <p:sp>
        <p:nvSpPr>
          <p:cNvPr id="77" name="TextBox 76">
            <a:extLst>
              <a:ext uri="{FF2B5EF4-FFF2-40B4-BE49-F238E27FC236}">
                <a16:creationId xmlns:a16="http://schemas.microsoft.com/office/drawing/2014/main" id="{D5C5B68A-ED52-4742-927B-14AC3E14A525}"/>
              </a:ext>
            </a:extLst>
          </p:cNvPr>
          <p:cNvSpPr txBox="1"/>
          <p:nvPr/>
        </p:nvSpPr>
        <p:spPr>
          <a:xfrm>
            <a:off x="3242681" y="1210742"/>
            <a:ext cx="540000" cy="230832"/>
          </a:xfrm>
          <a:prstGeom prst="rect">
            <a:avLst/>
          </a:prstGeom>
          <a:solidFill>
            <a:schemeClr val="bg1">
              <a:lumMod val="85000"/>
            </a:schemeClr>
          </a:solidFill>
          <a:ln w="19050">
            <a:solidFill>
              <a:srgbClr val="AF2626"/>
            </a:solidFill>
            <a:prstDash val="dash"/>
          </a:ln>
        </p:spPr>
        <p:txBody>
          <a:bodyPr wrap="square" lIns="0" rIns="0" rtlCol="0">
            <a:spAutoFit/>
          </a:bodyPr>
          <a:lstStyle/>
          <a:p>
            <a:r>
              <a:rPr lang="en-GB" sz="900" dirty="0">
                <a:solidFill>
                  <a:schemeClr val="tx1"/>
                </a:solidFill>
                <a:latin typeface="+mj-lt"/>
                <a:ea typeface="+mn-ea"/>
                <a:cs typeface="+mn-cs"/>
              </a:rPr>
              <a:t>Plastic</a:t>
            </a:r>
          </a:p>
        </p:txBody>
      </p:sp>
      <p:sp>
        <p:nvSpPr>
          <p:cNvPr id="78" name="Flowchart: Off-page Connector 77">
            <a:extLst>
              <a:ext uri="{FF2B5EF4-FFF2-40B4-BE49-F238E27FC236}">
                <a16:creationId xmlns:a16="http://schemas.microsoft.com/office/drawing/2014/main" id="{1A9506D7-0035-435D-9DEE-0854564B9DED}"/>
              </a:ext>
            </a:extLst>
          </p:cNvPr>
          <p:cNvSpPr/>
          <p:nvPr/>
        </p:nvSpPr>
        <p:spPr bwMode="auto">
          <a:xfrm>
            <a:off x="4012405"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30%</a:t>
            </a:r>
          </a:p>
        </p:txBody>
      </p:sp>
      <p:sp>
        <p:nvSpPr>
          <p:cNvPr id="79" name="TextBox 78">
            <a:extLst>
              <a:ext uri="{FF2B5EF4-FFF2-40B4-BE49-F238E27FC236}">
                <a16:creationId xmlns:a16="http://schemas.microsoft.com/office/drawing/2014/main" id="{E3EF6A96-4C78-4A4D-ADA7-AAAFFB6718E8}"/>
              </a:ext>
            </a:extLst>
          </p:cNvPr>
          <p:cNvSpPr txBox="1"/>
          <p:nvPr/>
        </p:nvSpPr>
        <p:spPr>
          <a:xfrm>
            <a:off x="3868405" y="1210742"/>
            <a:ext cx="540000" cy="230832"/>
          </a:xfrm>
          <a:prstGeom prst="rect">
            <a:avLst/>
          </a:prstGeom>
          <a:solidFill>
            <a:schemeClr val="bg1">
              <a:lumMod val="85000"/>
            </a:schemeClr>
          </a:solidFill>
          <a:ln w="19050">
            <a:solidFill>
              <a:srgbClr val="AF2626"/>
            </a:solidFill>
            <a:prstDash val="dash"/>
          </a:ln>
        </p:spPr>
        <p:txBody>
          <a:bodyPr wrap="square" lIns="0" rIns="0" rtlCol="0">
            <a:spAutoFit/>
          </a:bodyPr>
          <a:lstStyle/>
          <a:p>
            <a:r>
              <a:rPr lang="en-GB" sz="900" dirty="0">
                <a:solidFill>
                  <a:schemeClr val="tx1"/>
                </a:solidFill>
                <a:latin typeface="+mj-lt"/>
                <a:ea typeface="+mn-ea"/>
                <a:cs typeface="+mn-cs"/>
              </a:rPr>
              <a:t>Water</a:t>
            </a:r>
          </a:p>
        </p:txBody>
      </p:sp>
      <p:sp>
        <p:nvSpPr>
          <p:cNvPr id="80" name="Flowchart: Off-page Connector 79">
            <a:extLst>
              <a:ext uri="{FF2B5EF4-FFF2-40B4-BE49-F238E27FC236}">
                <a16:creationId xmlns:a16="http://schemas.microsoft.com/office/drawing/2014/main" id="{32736BFD-A042-476B-BA35-92C6150DA04F}"/>
              </a:ext>
            </a:extLst>
          </p:cNvPr>
          <p:cNvSpPr/>
          <p:nvPr/>
        </p:nvSpPr>
        <p:spPr bwMode="auto">
          <a:xfrm>
            <a:off x="4796650"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9%</a:t>
            </a:r>
          </a:p>
        </p:txBody>
      </p:sp>
      <p:sp>
        <p:nvSpPr>
          <p:cNvPr id="81" name="TextBox 80">
            <a:extLst>
              <a:ext uri="{FF2B5EF4-FFF2-40B4-BE49-F238E27FC236}">
                <a16:creationId xmlns:a16="http://schemas.microsoft.com/office/drawing/2014/main" id="{8B643963-4832-4289-87D7-CF8A76A75A40}"/>
              </a:ext>
            </a:extLst>
          </p:cNvPr>
          <p:cNvSpPr txBox="1"/>
          <p:nvPr/>
        </p:nvSpPr>
        <p:spPr>
          <a:xfrm>
            <a:off x="4497850" y="1210742"/>
            <a:ext cx="849600" cy="230832"/>
          </a:xfrm>
          <a:prstGeom prst="rect">
            <a:avLst/>
          </a:prstGeom>
          <a:solidFill>
            <a:schemeClr val="bg1">
              <a:lumMod val="85000"/>
            </a:schemeClr>
          </a:solidFill>
          <a:ln w="19050">
            <a:solidFill>
              <a:srgbClr val="AF2626"/>
            </a:solidFill>
            <a:prstDash val="dash"/>
          </a:ln>
        </p:spPr>
        <p:txBody>
          <a:bodyPr wrap="square" rtlCol="0">
            <a:spAutoFit/>
          </a:bodyPr>
          <a:lstStyle/>
          <a:p>
            <a:r>
              <a:rPr lang="en-GB" sz="900" dirty="0">
                <a:solidFill>
                  <a:schemeClr val="tx1"/>
                </a:solidFill>
                <a:latin typeface="+mj-lt"/>
                <a:ea typeface="+mn-ea"/>
                <a:cs typeface="+mn-cs"/>
              </a:rPr>
              <a:t>Emissions</a:t>
            </a:r>
          </a:p>
        </p:txBody>
      </p:sp>
      <p:sp>
        <p:nvSpPr>
          <p:cNvPr id="82" name="Flowchart: Off-page Connector 81">
            <a:extLst>
              <a:ext uri="{FF2B5EF4-FFF2-40B4-BE49-F238E27FC236}">
                <a16:creationId xmlns:a16="http://schemas.microsoft.com/office/drawing/2014/main" id="{126146F4-9097-4293-B554-354021D4A6DA}"/>
              </a:ext>
            </a:extLst>
          </p:cNvPr>
          <p:cNvSpPr/>
          <p:nvPr/>
        </p:nvSpPr>
        <p:spPr bwMode="auto">
          <a:xfrm>
            <a:off x="5750779"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15%</a:t>
            </a:r>
          </a:p>
        </p:txBody>
      </p:sp>
      <p:sp>
        <p:nvSpPr>
          <p:cNvPr id="83" name="TextBox 82">
            <a:extLst>
              <a:ext uri="{FF2B5EF4-FFF2-40B4-BE49-F238E27FC236}">
                <a16:creationId xmlns:a16="http://schemas.microsoft.com/office/drawing/2014/main" id="{C6A51466-3EDB-4D15-8EAF-77D3163FCE85}"/>
              </a:ext>
            </a:extLst>
          </p:cNvPr>
          <p:cNvSpPr txBox="1"/>
          <p:nvPr/>
        </p:nvSpPr>
        <p:spPr>
          <a:xfrm>
            <a:off x="5451979" y="1210742"/>
            <a:ext cx="849600" cy="230832"/>
          </a:xfrm>
          <a:prstGeom prst="rect">
            <a:avLst/>
          </a:prstGeom>
          <a:solidFill>
            <a:schemeClr val="bg1">
              <a:lumMod val="85000"/>
            </a:schemeClr>
          </a:solidFill>
          <a:ln w="19050">
            <a:solidFill>
              <a:srgbClr val="AF2626"/>
            </a:solidFill>
            <a:prstDash val="dash"/>
          </a:ln>
        </p:spPr>
        <p:txBody>
          <a:bodyPr wrap="square" rtlCol="0">
            <a:spAutoFit/>
          </a:bodyPr>
          <a:lstStyle/>
          <a:p>
            <a:r>
              <a:rPr lang="en-GB" sz="900" dirty="0">
                <a:solidFill>
                  <a:schemeClr val="tx1"/>
                </a:solidFill>
                <a:latin typeface="+mj-lt"/>
                <a:ea typeface="+mn-ea"/>
                <a:cs typeface="+mn-cs"/>
              </a:rPr>
              <a:t>Future cities</a:t>
            </a:r>
          </a:p>
        </p:txBody>
      </p:sp>
      <p:sp>
        <p:nvSpPr>
          <p:cNvPr id="84" name="Flowchart: Off-page Connector 83">
            <a:extLst>
              <a:ext uri="{FF2B5EF4-FFF2-40B4-BE49-F238E27FC236}">
                <a16:creationId xmlns:a16="http://schemas.microsoft.com/office/drawing/2014/main" id="{317A6683-F4DC-4D24-8DDB-07AA135E60B4}"/>
              </a:ext>
            </a:extLst>
          </p:cNvPr>
          <p:cNvSpPr/>
          <p:nvPr/>
        </p:nvSpPr>
        <p:spPr bwMode="auto">
          <a:xfrm>
            <a:off x="7011280" y="1425086"/>
            <a:ext cx="252000" cy="298380"/>
          </a:xfrm>
          <a:prstGeom prst="flowChartOffpageConnector">
            <a:avLst/>
          </a:prstGeom>
          <a:solidFill>
            <a:schemeClr val="bg1">
              <a:lumMod val="85000"/>
            </a:schemeClr>
          </a:solidFill>
          <a:ln w="19050">
            <a:solidFill>
              <a:srgbClr val="AF2626"/>
            </a:solidFill>
            <a:prstDash val="dash"/>
          </a:ln>
        </p:spPr>
        <p:txBody>
          <a:bodyPr wrap="square" lIns="0" tIns="64800" rIns="0" bIns="36000" rtlCol="0">
            <a:spAutoFit/>
          </a:bodyPr>
          <a:lstStyle/>
          <a:p>
            <a:r>
              <a:rPr lang="en-GB" sz="900" dirty="0">
                <a:solidFill>
                  <a:schemeClr val="tx1"/>
                </a:solidFill>
                <a:latin typeface="+mj-lt"/>
                <a:ea typeface="+mn-ea"/>
                <a:cs typeface="+mn-cs"/>
                <a:sym typeface="Gill Sans" pitchFamily="34" charset="0"/>
              </a:rPr>
              <a:t>24%</a:t>
            </a:r>
          </a:p>
        </p:txBody>
      </p:sp>
      <p:sp>
        <p:nvSpPr>
          <p:cNvPr id="85" name="TextBox 84">
            <a:extLst>
              <a:ext uri="{FF2B5EF4-FFF2-40B4-BE49-F238E27FC236}">
                <a16:creationId xmlns:a16="http://schemas.microsoft.com/office/drawing/2014/main" id="{AD8F13EA-D055-4EB5-A9ED-45BF4D67C3A8}"/>
              </a:ext>
            </a:extLst>
          </p:cNvPr>
          <p:cNvSpPr txBox="1"/>
          <p:nvPr/>
        </p:nvSpPr>
        <p:spPr>
          <a:xfrm>
            <a:off x="6399035" y="1210742"/>
            <a:ext cx="1476000" cy="230832"/>
          </a:xfrm>
          <a:prstGeom prst="rect">
            <a:avLst/>
          </a:prstGeom>
          <a:solidFill>
            <a:schemeClr val="bg1">
              <a:lumMod val="85000"/>
            </a:schemeClr>
          </a:solidFill>
          <a:ln w="19050">
            <a:solidFill>
              <a:srgbClr val="AF2626"/>
            </a:solidFill>
            <a:prstDash val="dash"/>
          </a:ln>
        </p:spPr>
        <p:txBody>
          <a:bodyPr wrap="square" rtlCol="0">
            <a:spAutoFit/>
          </a:bodyPr>
          <a:lstStyle/>
          <a:p>
            <a:r>
              <a:rPr lang="en-GB" sz="900" dirty="0">
                <a:solidFill>
                  <a:schemeClr val="tx1"/>
                </a:solidFill>
                <a:latin typeface="+mj-lt"/>
                <a:ea typeface="+mn-ea"/>
                <a:cs typeface="+mn-cs"/>
              </a:rPr>
              <a:t>Food and the environment</a:t>
            </a:r>
          </a:p>
        </p:txBody>
      </p:sp>
      <p:sp>
        <p:nvSpPr>
          <p:cNvPr id="86" name="Flowchart: Off-page Connector 85">
            <a:extLst>
              <a:ext uri="{FF2B5EF4-FFF2-40B4-BE49-F238E27FC236}">
                <a16:creationId xmlns:a16="http://schemas.microsoft.com/office/drawing/2014/main" id="{240FE395-E306-40B9-94EB-22FADED58F82}"/>
              </a:ext>
            </a:extLst>
          </p:cNvPr>
          <p:cNvSpPr/>
          <p:nvPr/>
        </p:nvSpPr>
        <p:spPr bwMode="auto">
          <a:xfrm>
            <a:off x="8431065"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7%</a:t>
            </a:r>
          </a:p>
        </p:txBody>
      </p:sp>
      <p:sp>
        <p:nvSpPr>
          <p:cNvPr id="87" name="TextBox 86">
            <a:extLst>
              <a:ext uri="{FF2B5EF4-FFF2-40B4-BE49-F238E27FC236}">
                <a16:creationId xmlns:a16="http://schemas.microsoft.com/office/drawing/2014/main" id="{F5DBD6EF-7919-47FE-B4E2-3FA267CAFD47}"/>
              </a:ext>
            </a:extLst>
          </p:cNvPr>
          <p:cNvSpPr txBox="1"/>
          <p:nvPr/>
        </p:nvSpPr>
        <p:spPr>
          <a:xfrm>
            <a:off x="8287065" y="1210742"/>
            <a:ext cx="540000" cy="230832"/>
          </a:xfrm>
          <a:prstGeom prst="rect">
            <a:avLst/>
          </a:prstGeom>
          <a:solidFill>
            <a:schemeClr val="bg1">
              <a:lumMod val="85000"/>
            </a:schemeClr>
          </a:solidFill>
          <a:ln w="19050">
            <a:solidFill>
              <a:srgbClr val="AF2626"/>
            </a:solidFill>
            <a:prstDash val="dash"/>
          </a:ln>
        </p:spPr>
        <p:txBody>
          <a:bodyPr wrap="square" lIns="0" rIns="0" rtlCol="0">
            <a:spAutoFit/>
          </a:bodyPr>
          <a:lstStyle/>
          <a:p>
            <a:r>
              <a:rPr lang="en-GB" sz="900" dirty="0">
                <a:solidFill>
                  <a:schemeClr val="tx1"/>
                </a:solidFill>
                <a:latin typeface="+mj-lt"/>
                <a:ea typeface="+mn-ea"/>
                <a:cs typeface="+mn-cs"/>
              </a:rPr>
              <a:t>Oceans</a:t>
            </a:r>
          </a:p>
        </p:txBody>
      </p:sp>
      <p:sp>
        <p:nvSpPr>
          <p:cNvPr id="88" name="Flowchart: Off-page Connector 87">
            <a:extLst>
              <a:ext uri="{FF2B5EF4-FFF2-40B4-BE49-F238E27FC236}">
                <a16:creationId xmlns:a16="http://schemas.microsoft.com/office/drawing/2014/main" id="{268820CE-0B2A-41DE-B1B9-A2CEC4577B65}"/>
              </a:ext>
            </a:extLst>
          </p:cNvPr>
          <p:cNvSpPr/>
          <p:nvPr/>
        </p:nvSpPr>
        <p:spPr bwMode="auto">
          <a:xfrm>
            <a:off x="7955050" y="1425086"/>
            <a:ext cx="252000" cy="298380"/>
          </a:xfrm>
          <a:prstGeom prst="flowChartOffpageConnector">
            <a:avLst/>
          </a:prstGeom>
          <a:solidFill>
            <a:schemeClr val="bg1">
              <a:lumMod val="85000"/>
            </a:schemeClr>
          </a:solidFill>
          <a:ln w="19050">
            <a:solidFill>
              <a:srgbClr val="AF2626"/>
            </a:solidFill>
            <a:prstDash val="dash"/>
          </a:ln>
        </p:spPr>
        <p:txBody>
          <a:bodyPr rot="0" spcFirstLastPara="0" vertOverflow="overflow" horzOverflow="overflow" vert="horz" wrap="square" lIns="0" tIns="64800" rIns="0" bIns="36000" numCol="1" spcCol="0" rtlCol="0" fromWordArt="0" anchor="t" anchorCtr="0" forceAA="0" compatLnSpc="1">
            <a:prstTxWarp prst="textNoShape">
              <a:avLst/>
            </a:prstTxWarp>
            <a:spAutoFit/>
          </a:bodyPr>
          <a:lstStyle/>
          <a:p>
            <a:r>
              <a:rPr lang="en-GB" sz="900" dirty="0">
                <a:solidFill>
                  <a:schemeClr val="tx1"/>
                </a:solidFill>
                <a:latin typeface="+mj-lt"/>
                <a:ea typeface="+mn-ea"/>
                <a:cs typeface="+mn-cs"/>
                <a:sym typeface="Gill Sans" pitchFamily="34" charset="0"/>
              </a:rPr>
              <a:t>a7%</a:t>
            </a:r>
          </a:p>
        </p:txBody>
      </p:sp>
      <p:sp>
        <p:nvSpPr>
          <p:cNvPr id="89" name="TextBox 88">
            <a:extLst>
              <a:ext uri="{FF2B5EF4-FFF2-40B4-BE49-F238E27FC236}">
                <a16:creationId xmlns:a16="http://schemas.microsoft.com/office/drawing/2014/main" id="{CEDE52BF-13DE-447D-9E9F-C650F66D5515}"/>
              </a:ext>
            </a:extLst>
          </p:cNvPr>
          <p:cNvSpPr txBox="1"/>
          <p:nvPr/>
        </p:nvSpPr>
        <p:spPr>
          <a:xfrm>
            <a:off x="7944250" y="1210742"/>
            <a:ext cx="273600" cy="230832"/>
          </a:xfrm>
          <a:prstGeom prst="rect">
            <a:avLst/>
          </a:prstGeom>
          <a:solidFill>
            <a:schemeClr val="bg1">
              <a:lumMod val="85000"/>
            </a:schemeClr>
          </a:solidFill>
          <a:ln w="19050">
            <a:solidFill>
              <a:srgbClr val="AF2626"/>
            </a:solidFill>
            <a:prstDash val="dash"/>
          </a:ln>
        </p:spPr>
        <p:txBody>
          <a:bodyPr wrap="square" lIns="0" rIns="0" rtlCol="0">
            <a:spAutoFit/>
          </a:bodyPr>
          <a:lstStyle/>
          <a:p>
            <a:r>
              <a:rPr lang="en-GB" sz="900" dirty="0">
                <a:solidFill>
                  <a:schemeClr val="tx1"/>
                </a:solidFill>
                <a:latin typeface="+mj-lt"/>
                <a:ea typeface="+mn-ea"/>
                <a:cs typeface="+mn-cs"/>
              </a:rPr>
              <a:t>CG*</a:t>
            </a:r>
          </a:p>
        </p:txBody>
      </p:sp>
      <p:sp>
        <p:nvSpPr>
          <p:cNvPr id="90" name="TextBox 89">
            <a:extLst>
              <a:ext uri="{FF2B5EF4-FFF2-40B4-BE49-F238E27FC236}">
                <a16:creationId xmlns:a16="http://schemas.microsoft.com/office/drawing/2014/main" id="{FF0C13E9-1970-4D06-A452-DCB639441109}"/>
              </a:ext>
            </a:extLst>
          </p:cNvPr>
          <p:cNvSpPr txBox="1"/>
          <p:nvPr/>
        </p:nvSpPr>
        <p:spPr>
          <a:xfrm>
            <a:off x="6781104" y="4426690"/>
            <a:ext cx="2248595" cy="507831"/>
          </a:xfrm>
          <a:prstGeom prst="rect">
            <a:avLst/>
          </a:prstGeom>
          <a:noFill/>
        </p:spPr>
        <p:txBody>
          <a:bodyPr wrap="square" rtlCol="0">
            <a:spAutoFit/>
          </a:bodyPr>
          <a:lstStyle/>
          <a:p>
            <a:pPr algn="r"/>
            <a:r>
              <a:rPr lang="en-GB" sz="900" i="1" dirty="0"/>
              <a:t>*CG = Consumer Goods</a:t>
            </a:r>
          </a:p>
          <a:p>
            <a:pPr algn="r"/>
            <a:r>
              <a:rPr lang="en-GB" sz="900" i="1" dirty="0"/>
              <a:t>**N.B. categories have been abbreviated for reporting purposes (full text in Appendix)</a:t>
            </a:r>
          </a:p>
        </p:txBody>
      </p:sp>
      <p:sp>
        <p:nvSpPr>
          <p:cNvPr id="4" name="Rectangle 3">
            <a:extLst>
              <a:ext uri="{FF2B5EF4-FFF2-40B4-BE49-F238E27FC236}">
                <a16:creationId xmlns:a16="http://schemas.microsoft.com/office/drawing/2014/main" id="{9449E270-98CA-459F-8705-AD5CEC586011}"/>
              </a:ext>
            </a:extLst>
          </p:cNvPr>
          <p:cNvSpPr/>
          <p:nvPr/>
        </p:nvSpPr>
        <p:spPr bwMode="auto">
          <a:xfrm>
            <a:off x="2203553" y="1787714"/>
            <a:ext cx="5651291" cy="1656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graphicFrame>
        <p:nvGraphicFramePr>
          <p:cNvPr id="92" name="Chart 91">
            <a:extLst>
              <a:ext uri="{FF2B5EF4-FFF2-40B4-BE49-F238E27FC236}">
                <a16:creationId xmlns:a16="http://schemas.microsoft.com/office/drawing/2014/main" id="{FFEA37B4-B2F2-41FC-8EE0-3715ED949616}"/>
              </a:ext>
            </a:extLst>
          </p:cNvPr>
          <p:cNvGraphicFramePr/>
          <p:nvPr>
            <p:extLst>
              <p:ext uri="{D42A27DB-BD31-4B8C-83A1-F6EECF244321}">
                <p14:modId xmlns:p14="http://schemas.microsoft.com/office/powerpoint/2010/main" val="3168045143"/>
              </p:ext>
            </p:extLst>
          </p:nvPr>
        </p:nvGraphicFramePr>
        <p:xfrm>
          <a:off x="114301" y="1756916"/>
          <a:ext cx="8896350" cy="3173730"/>
        </p:xfrm>
        <a:graphic>
          <a:graphicData uri="http://schemas.openxmlformats.org/drawingml/2006/chart">
            <c:chart xmlns:c="http://schemas.openxmlformats.org/drawingml/2006/chart" xmlns:r="http://schemas.openxmlformats.org/officeDocument/2006/relationships" r:id="rId4"/>
          </a:graphicData>
        </a:graphic>
      </p:graphicFrame>
      <p:sp>
        <p:nvSpPr>
          <p:cNvPr id="91" name="TextBox 90">
            <a:extLst>
              <a:ext uri="{FF2B5EF4-FFF2-40B4-BE49-F238E27FC236}">
                <a16:creationId xmlns:a16="http://schemas.microsoft.com/office/drawing/2014/main" id="{46457324-93D0-4E4A-A6AB-003B29617C8F}"/>
              </a:ext>
            </a:extLst>
          </p:cNvPr>
          <p:cNvSpPr txBox="1"/>
          <p:nvPr/>
        </p:nvSpPr>
        <p:spPr>
          <a:xfrm>
            <a:off x="8065" y="4669947"/>
            <a:ext cx="9134587" cy="230832"/>
          </a:xfrm>
          <a:prstGeom prst="rect">
            <a:avLst/>
          </a:prstGeom>
          <a:noFill/>
        </p:spPr>
        <p:txBody>
          <a:bodyPr wrap="square" rtlCol="0">
            <a:spAutoFit/>
          </a:bodyPr>
          <a:lstStyle/>
          <a:p>
            <a:pPr algn="l"/>
            <a:r>
              <a:rPr lang="en-GB" sz="900" dirty="0"/>
              <a:t>Q.106 How interested are you in knowing more about each of the following? | Q105. Please tell me which of these is most interesting to you?</a:t>
            </a:r>
          </a:p>
        </p:txBody>
      </p:sp>
    </p:spTree>
    <p:extLst>
      <p:ext uri="{BB962C8B-B14F-4D97-AF65-F5344CB8AC3E}">
        <p14:creationId xmlns:p14="http://schemas.microsoft.com/office/powerpoint/2010/main" val="6325029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635601" cy="810000"/>
          </a:xfrm>
        </p:spPr>
        <p:txBody>
          <a:bodyPr anchor="ctr"/>
          <a:lstStyle/>
          <a:p>
            <a:r>
              <a:rPr lang="en-GB" sz="1800" b="1" dirty="0">
                <a:latin typeface="Gill Sans Light" panose="020B0402020204020204"/>
              </a:rPr>
              <a:t>Almost half of people claim to have changed to a more environmentally friendly lifestyle in the last 12 months</a:t>
            </a:r>
          </a:p>
        </p:txBody>
      </p:sp>
      <p:sp>
        <p:nvSpPr>
          <p:cNvPr id="6" name="TextBox 5">
            <a:extLst>
              <a:ext uri="{FF2B5EF4-FFF2-40B4-BE49-F238E27FC236}">
                <a16:creationId xmlns:a16="http://schemas.microsoft.com/office/drawing/2014/main" id="{E5D4664E-89A6-454B-93DB-0CF9957A8F95}"/>
              </a:ext>
            </a:extLst>
          </p:cNvPr>
          <p:cNvSpPr txBox="1"/>
          <p:nvPr/>
        </p:nvSpPr>
        <p:spPr>
          <a:xfrm>
            <a:off x="5982232" y="1185788"/>
            <a:ext cx="2725430" cy="1277273"/>
          </a:xfrm>
          <a:prstGeom prst="rect">
            <a:avLst/>
          </a:prstGeom>
          <a:noFill/>
        </p:spPr>
        <p:txBody>
          <a:bodyPr wrap="square" rtlCol="0">
            <a:spAutoFit/>
          </a:bodyPr>
          <a:lstStyle/>
          <a:p>
            <a:pPr algn="l"/>
            <a:r>
              <a:rPr lang="en-US" sz="1100" i="1" dirty="0">
                <a:solidFill>
                  <a:schemeClr val="tx1"/>
                </a:solidFill>
              </a:rPr>
              <a:t>The most common action that people have taken to protect the environment is adopting more environmentally friendly lifestyles.  Comparatively fewer discuss environmental protection with those around them, and fewer than one-fifth say they pay taxes or higher prices for environmentally friendly products. </a:t>
            </a:r>
            <a:endParaRPr lang="en-GB" sz="1100" i="1" dirty="0">
              <a:solidFill>
                <a:schemeClr val="tx1"/>
              </a:solidFill>
            </a:endParaRPr>
          </a:p>
        </p:txBody>
      </p:sp>
      <p:sp>
        <p:nvSpPr>
          <p:cNvPr id="7" name="TextBox 6">
            <a:extLst>
              <a:ext uri="{FF2B5EF4-FFF2-40B4-BE49-F238E27FC236}">
                <a16:creationId xmlns:a16="http://schemas.microsoft.com/office/drawing/2014/main" id="{DD2D60E3-CF06-4838-8E2C-B93260A66D98}"/>
              </a:ext>
            </a:extLst>
          </p:cNvPr>
          <p:cNvSpPr txBox="1"/>
          <p:nvPr/>
        </p:nvSpPr>
        <p:spPr>
          <a:xfrm>
            <a:off x="169933" y="968189"/>
            <a:ext cx="4215950" cy="295466"/>
          </a:xfrm>
          <a:prstGeom prst="rect">
            <a:avLst/>
          </a:prstGeom>
          <a:noFill/>
        </p:spPr>
        <p:txBody>
          <a:bodyPr wrap="square" rtlCol="0">
            <a:spAutoFit/>
          </a:bodyPr>
          <a:lstStyle/>
          <a:p>
            <a:pPr algn="l"/>
            <a:r>
              <a:rPr lang="en-GB" sz="1320" b="1" dirty="0">
                <a:solidFill>
                  <a:schemeClr val="tx1"/>
                </a:solidFill>
                <a:latin typeface="+mn-lt"/>
                <a:ea typeface="+mn-ea"/>
                <a:cs typeface="+mn-cs"/>
              </a:rPr>
              <a:t>PARTICIPATION IN ENVIRONMENTAL PROTECTION</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graphicFrame>
        <p:nvGraphicFramePr>
          <p:cNvPr id="10" name="Chart 9">
            <a:extLst>
              <a:ext uri="{FF2B5EF4-FFF2-40B4-BE49-F238E27FC236}">
                <a16:creationId xmlns:a16="http://schemas.microsoft.com/office/drawing/2014/main" id="{39BA9053-3AB1-4BE9-82A1-44A79BB81E5E}"/>
              </a:ext>
            </a:extLst>
          </p:cNvPr>
          <p:cNvGraphicFramePr/>
          <p:nvPr>
            <p:extLst>
              <p:ext uri="{D42A27DB-BD31-4B8C-83A1-F6EECF244321}">
                <p14:modId xmlns:p14="http://schemas.microsoft.com/office/powerpoint/2010/main" val="2153778081"/>
              </p:ext>
            </p:extLst>
          </p:nvPr>
        </p:nvGraphicFramePr>
        <p:xfrm>
          <a:off x="2785779" y="1393251"/>
          <a:ext cx="2932968" cy="3233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CB7C2FB8-23C9-40B0-9C9A-EF26CC89432A}"/>
              </a:ext>
            </a:extLst>
          </p:cNvPr>
          <p:cNvGraphicFramePr/>
          <p:nvPr>
            <p:extLst>
              <p:ext uri="{D42A27DB-BD31-4B8C-83A1-F6EECF244321}">
                <p14:modId xmlns:p14="http://schemas.microsoft.com/office/powerpoint/2010/main" val="4106708989"/>
              </p:ext>
            </p:extLst>
          </p:nvPr>
        </p:nvGraphicFramePr>
        <p:xfrm>
          <a:off x="157774" y="1395043"/>
          <a:ext cx="2577067" cy="3208821"/>
        </p:xfrm>
        <a:graphic>
          <a:graphicData uri="http://schemas.openxmlformats.org/drawingml/2006/table">
            <a:tbl>
              <a:tblPr firstRow="1" bandRow="1"/>
              <a:tblGrid>
                <a:gridCol w="2577067">
                  <a:extLst>
                    <a:ext uri="{9D8B030D-6E8A-4147-A177-3AD203B41FA5}">
                      <a16:colId xmlns:a16="http://schemas.microsoft.com/office/drawing/2014/main" val="1866906900"/>
                    </a:ext>
                  </a:extLst>
                </a:gridCol>
              </a:tblGrid>
              <a:tr h="291711">
                <a:tc>
                  <a:txBody>
                    <a:bodyPr/>
                    <a:lstStyle/>
                    <a:p>
                      <a:pPr algn="r" fontAlgn="b"/>
                      <a:r>
                        <a:rPr lang="en-US" sz="900" b="0" i="0" u="none" strike="noStrike" dirty="0">
                          <a:solidFill>
                            <a:schemeClr val="tx1">
                              <a:lumMod val="65000"/>
                              <a:lumOff val="35000"/>
                            </a:schemeClr>
                          </a:solidFill>
                          <a:effectLst/>
                          <a:latin typeface="+mj-lt"/>
                        </a:rPr>
                        <a:t>Change lifestyle to be more environmentally friendly</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6046913"/>
                  </a:ext>
                </a:extLst>
              </a:tr>
              <a:tr h="291711">
                <a:tc>
                  <a:txBody>
                    <a:bodyPr/>
                    <a:lstStyle/>
                    <a:p>
                      <a:pPr algn="r" fontAlgn="b"/>
                      <a:r>
                        <a:rPr lang="en-US" sz="900" b="0" i="0" u="none" strike="noStrike">
                          <a:solidFill>
                            <a:schemeClr val="tx1">
                              <a:lumMod val="65000"/>
                              <a:lumOff val="35000"/>
                            </a:schemeClr>
                          </a:solidFill>
                          <a:effectLst/>
                          <a:latin typeface="+mj-lt"/>
                        </a:rPr>
                        <a:t>Discuss environmental protection with friends and family</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47033869"/>
                  </a:ext>
                </a:extLst>
              </a:tr>
              <a:tr h="291711">
                <a:tc>
                  <a:txBody>
                    <a:bodyPr/>
                    <a:lstStyle/>
                    <a:p>
                      <a:pPr algn="r" fontAlgn="b"/>
                      <a:r>
                        <a:rPr lang="en-US" sz="900" b="0" i="0" u="none" strike="noStrike">
                          <a:solidFill>
                            <a:schemeClr val="tx1">
                              <a:lumMod val="65000"/>
                              <a:lumOff val="35000"/>
                            </a:schemeClr>
                          </a:solidFill>
                          <a:effectLst/>
                          <a:latin typeface="+mj-lt"/>
                        </a:rPr>
                        <a:t>Pay taxes/pay more for some products because they are more environmentally friendly</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7703117"/>
                  </a:ext>
                </a:extLst>
              </a:tr>
              <a:tr h="291711">
                <a:tc>
                  <a:txBody>
                    <a:bodyPr/>
                    <a:lstStyle/>
                    <a:p>
                      <a:pPr algn="r" fontAlgn="b"/>
                      <a:r>
                        <a:rPr lang="fr-FR" sz="900" b="0" i="0" u="none" strike="noStrike" dirty="0">
                          <a:solidFill>
                            <a:schemeClr val="tx1">
                              <a:lumMod val="65000"/>
                              <a:lumOff val="35000"/>
                            </a:schemeClr>
                          </a:solidFill>
                          <a:effectLst/>
                          <a:latin typeface="+mj-lt"/>
                        </a:rPr>
                        <a:t>Support </a:t>
                      </a:r>
                      <a:r>
                        <a:rPr lang="fr-FR" sz="900" b="0" i="0" u="none" strike="noStrike" dirty="0" err="1">
                          <a:solidFill>
                            <a:schemeClr val="tx1">
                              <a:lumMod val="65000"/>
                              <a:lumOff val="35000"/>
                            </a:schemeClr>
                          </a:solidFill>
                          <a:effectLst/>
                          <a:latin typeface="+mj-lt"/>
                        </a:rPr>
                        <a:t>environmental</a:t>
                      </a:r>
                      <a:r>
                        <a:rPr lang="fr-FR" sz="900" b="0" i="0" u="none" strike="noStrike" dirty="0">
                          <a:solidFill>
                            <a:schemeClr val="tx1">
                              <a:lumMod val="65000"/>
                              <a:lumOff val="35000"/>
                            </a:schemeClr>
                          </a:solidFill>
                          <a:effectLst/>
                          <a:latin typeface="+mj-lt"/>
                        </a:rPr>
                        <a:t> issues on social media</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95903472"/>
                  </a:ext>
                </a:extLst>
              </a:tr>
              <a:tr h="291711">
                <a:tc>
                  <a:txBody>
                    <a:bodyPr/>
                    <a:lstStyle/>
                    <a:p>
                      <a:pPr algn="r" fontAlgn="b"/>
                      <a:r>
                        <a:rPr lang="en-US" sz="900" b="0" i="0" u="none" strike="noStrike" dirty="0">
                          <a:solidFill>
                            <a:schemeClr val="tx1">
                              <a:lumMod val="65000"/>
                              <a:lumOff val="35000"/>
                            </a:schemeClr>
                          </a:solidFill>
                          <a:effectLst/>
                          <a:latin typeface="+mj-lt"/>
                        </a:rPr>
                        <a:t>Join an </a:t>
                      </a:r>
                      <a:r>
                        <a:rPr lang="en-US" sz="900" b="0" i="0" u="none" strike="noStrike" dirty="0" err="1">
                          <a:solidFill>
                            <a:schemeClr val="tx1">
                              <a:lumMod val="65000"/>
                              <a:lumOff val="35000"/>
                            </a:schemeClr>
                          </a:solidFill>
                          <a:effectLst/>
                          <a:latin typeface="+mj-lt"/>
                        </a:rPr>
                        <a:t>organisation</a:t>
                      </a:r>
                      <a:r>
                        <a:rPr lang="en-US" sz="900" b="0" i="0" u="none" strike="noStrike" dirty="0">
                          <a:solidFill>
                            <a:schemeClr val="tx1">
                              <a:lumMod val="65000"/>
                              <a:lumOff val="35000"/>
                            </a:schemeClr>
                          </a:solidFill>
                          <a:effectLst/>
                          <a:latin typeface="+mj-lt"/>
                        </a:rPr>
                        <a:t> that supports environmental protection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6928466"/>
                  </a:ext>
                </a:extLst>
              </a:tr>
              <a:tr h="291711">
                <a:tc>
                  <a:txBody>
                    <a:bodyPr/>
                    <a:lstStyle/>
                    <a:p>
                      <a:pPr algn="r" fontAlgn="b"/>
                      <a:r>
                        <a:rPr lang="en-US" sz="900" b="0" i="0" u="none" strike="noStrike">
                          <a:solidFill>
                            <a:schemeClr val="tx1">
                              <a:lumMod val="65000"/>
                              <a:lumOff val="35000"/>
                            </a:schemeClr>
                          </a:solidFill>
                          <a:effectLst/>
                          <a:latin typeface="+mj-lt"/>
                        </a:rPr>
                        <a:t>Protest for environmental issues</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0556283"/>
                  </a:ext>
                </a:extLst>
              </a:tr>
              <a:tr h="291711">
                <a:tc>
                  <a:txBody>
                    <a:bodyPr/>
                    <a:lstStyle/>
                    <a:p>
                      <a:pPr algn="r" fontAlgn="b"/>
                      <a:r>
                        <a:rPr lang="en-US" sz="900" b="0" i="0" u="none" strike="noStrike">
                          <a:solidFill>
                            <a:schemeClr val="tx1">
                              <a:lumMod val="65000"/>
                              <a:lumOff val="35000"/>
                            </a:schemeClr>
                          </a:solidFill>
                          <a:effectLst/>
                          <a:latin typeface="+mj-lt"/>
                        </a:rPr>
                        <a:t>Give donation through online sites to support environmental protection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6727820"/>
                  </a:ext>
                </a:extLst>
              </a:tr>
              <a:tr h="291711">
                <a:tc>
                  <a:txBody>
                    <a:bodyPr/>
                    <a:lstStyle/>
                    <a:p>
                      <a:pPr algn="r" fontAlgn="b"/>
                      <a:r>
                        <a:rPr lang="en-US" sz="900" b="0" i="0" u="none" strike="noStrike">
                          <a:solidFill>
                            <a:schemeClr val="tx1">
                              <a:lumMod val="65000"/>
                              <a:lumOff val="35000"/>
                            </a:schemeClr>
                          </a:solidFill>
                          <a:effectLst/>
                          <a:latin typeface="+mj-lt"/>
                        </a:rPr>
                        <a:t>Message a government official online</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8343320"/>
                  </a:ext>
                </a:extLst>
              </a:tr>
              <a:tr h="291711">
                <a:tc>
                  <a:txBody>
                    <a:bodyPr/>
                    <a:lstStyle/>
                    <a:p>
                      <a:pPr algn="r" fontAlgn="b"/>
                      <a:r>
                        <a:rPr lang="en-US" sz="900" b="0" i="0" u="none" strike="noStrike">
                          <a:solidFill>
                            <a:schemeClr val="tx1">
                              <a:lumMod val="65000"/>
                              <a:lumOff val="35000"/>
                            </a:schemeClr>
                          </a:solidFill>
                          <a:effectLst/>
                          <a:latin typeface="+mj-lt"/>
                        </a:rPr>
                        <a:t>Boycott a product</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75373694"/>
                  </a:ext>
                </a:extLst>
              </a:tr>
              <a:tr h="291711">
                <a:tc>
                  <a:txBody>
                    <a:bodyPr/>
                    <a:lstStyle/>
                    <a:p>
                      <a:pPr algn="r" fontAlgn="b"/>
                      <a:r>
                        <a:rPr lang="en-US" sz="900" b="0" i="0" u="none" strike="noStrike">
                          <a:solidFill>
                            <a:schemeClr val="tx1">
                              <a:lumMod val="65000"/>
                              <a:lumOff val="35000"/>
                            </a:schemeClr>
                          </a:solidFill>
                          <a:effectLst/>
                          <a:latin typeface="+mj-lt"/>
                        </a:rPr>
                        <a:t>Send a petition to a ministry related to environmental protection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3034100"/>
                  </a:ext>
                </a:extLst>
              </a:tr>
              <a:tr h="291711">
                <a:tc>
                  <a:txBody>
                    <a:bodyPr/>
                    <a:lstStyle/>
                    <a:p>
                      <a:pPr algn="r" fontAlgn="b"/>
                      <a:r>
                        <a:rPr lang="en-US" sz="900" b="0" i="0" u="none" strike="noStrike" dirty="0">
                          <a:solidFill>
                            <a:schemeClr val="tx1">
                              <a:lumMod val="65000"/>
                              <a:lumOff val="35000"/>
                            </a:schemeClr>
                          </a:solidFill>
                          <a:effectLst/>
                          <a:latin typeface="+mj-lt"/>
                        </a:rPr>
                        <a:t>Signed an online petition related to environmental protection</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2534493"/>
                  </a:ext>
                </a:extLst>
              </a:tr>
            </a:tbl>
          </a:graphicData>
        </a:graphic>
      </p:graphicFrame>
      <p:sp>
        <p:nvSpPr>
          <p:cNvPr id="14" name="TextBox 13">
            <a:extLst>
              <a:ext uri="{FF2B5EF4-FFF2-40B4-BE49-F238E27FC236}">
                <a16:creationId xmlns:a16="http://schemas.microsoft.com/office/drawing/2014/main" id="{EC6C60F3-33EA-4BDB-B59D-6AE8A6A71DC8}"/>
              </a:ext>
            </a:extLst>
          </p:cNvPr>
          <p:cNvSpPr txBox="1"/>
          <p:nvPr/>
        </p:nvSpPr>
        <p:spPr>
          <a:xfrm>
            <a:off x="8065" y="4669947"/>
            <a:ext cx="9134587" cy="230832"/>
          </a:xfrm>
          <a:prstGeom prst="rect">
            <a:avLst/>
          </a:prstGeom>
          <a:noFill/>
        </p:spPr>
        <p:txBody>
          <a:bodyPr wrap="square" rtlCol="0">
            <a:spAutoFit/>
          </a:bodyPr>
          <a:lstStyle/>
          <a:p>
            <a:pPr algn="l"/>
            <a:r>
              <a:rPr lang="en-GB" sz="900" dirty="0"/>
              <a:t>Q.42 </a:t>
            </a:r>
            <a:r>
              <a:rPr lang="en-US" sz="900" dirty="0"/>
              <a:t>In the last 12 months, have you taken any of these actions to help protect the environment? Any other activity? </a:t>
            </a:r>
            <a:endParaRPr lang="en-GB" sz="900" dirty="0"/>
          </a:p>
        </p:txBody>
      </p:sp>
      <p:sp>
        <p:nvSpPr>
          <p:cNvPr id="16" name="Callout: Double Bent Line with No Border 15">
            <a:extLst>
              <a:ext uri="{FF2B5EF4-FFF2-40B4-BE49-F238E27FC236}">
                <a16:creationId xmlns:a16="http://schemas.microsoft.com/office/drawing/2014/main" id="{CC708335-B6F7-49DD-A73D-1099071DCCCD}"/>
              </a:ext>
            </a:extLst>
          </p:cNvPr>
          <p:cNvSpPr/>
          <p:nvPr/>
        </p:nvSpPr>
        <p:spPr bwMode="auto">
          <a:xfrm>
            <a:off x="4901782" y="2838849"/>
            <a:ext cx="2932967" cy="1620000"/>
          </a:xfrm>
          <a:prstGeom prst="callout3">
            <a:avLst>
              <a:gd name="adj1" fmla="val 18750"/>
              <a:gd name="adj2" fmla="val -8333"/>
              <a:gd name="adj3" fmla="val 18750"/>
              <a:gd name="adj4" fmla="val -16667"/>
              <a:gd name="adj5" fmla="val -22388"/>
              <a:gd name="adj6" fmla="val -16668"/>
              <a:gd name="adj7" fmla="val -35274"/>
              <a:gd name="adj8" fmla="val -32341"/>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rgbClr val="C00000"/>
                </a:solidFill>
                <a:effectLst/>
                <a:latin typeface="Gill Sans" pitchFamily="34" charset="0"/>
                <a:sym typeface="Gill Sans" pitchFamily="34" charset="0"/>
              </a:rPr>
              <a:t>Those aged 18-29 are more likely to support environmental issues on social media (15%).</a:t>
            </a:r>
          </a:p>
          <a:p>
            <a:pPr marL="0" marR="0" indent="0" algn="ctr" defTabSz="914400" rtl="0" eaLnBrk="1" fontAlgn="base" latinLnBrk="0" hangingPunct="1">
              <a:lnSpc>
                <a:spcPct val="100000"/>
              </a:lnSpc>
              <a:spcBef>
                <a:spcPct val="0"/>
              </a:spcBef>
              <a:spcAft>
                <a:spcPct val="0"/>
              </a:spcAft>
              <a:buClrTx/>
              <a:buSzTx/>
              <a:buFontTx/>
              <a:buNone/>
              <a:tabLst/>
            </a:pPr>
            <a:endParaRPr lang="en-GB" sz="1100" i="1" dirty="0">
              <a:solidFill>
                <a:srgbClr val="C00000"/>
              </a:solidFill>
              <a:latin typeface="Gill Sans" pitchFamily="34" charset="0"/>
              <a:sym typeface="Gill Sans"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rgbClr val="C00000"/>
                </a:solidFill>
                <a:effectLst/>
                <a:latin typeface="Gill Sans" pitchFamily="34" charset="0"/>
                <a:sym typeface="Gill Sans" pitchFamily="34" charset="0"/>
              </a:rPr>
              <a:t>People in Java and those of a higher SEC are particularly open to paying more for products that are environmentally friendly, while those in Jakarta are more likely to engage on these issues through government, such as messaging an official online or signing a petition.</a:t>
            </a:r>
          </a:p>
        </p:txBody>
      </p:sp>
    </p:spTree>
    <p:extLst>
      <p:ext uri="{BB962C8B-B14F-4D97-AF65-F5344CB8AC3E}">
        <p14:creationId xmlns:p14="http://schemas.microsoft.com/office/powerpoint/2010/main" val="9443903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1"/>
            <a:ext cx="6566427" cy="810000"/>
          </a:xfrm>
        </p:spPr>
        <p:txBody>
          <a:bodyPr anchor="ctr"/>
          <a:lstStyle/>
          <a:p>
            <a:r>
              <a:rPr lang="en-US" sz="1800" b="1" dirty="0">
                <a:latin typeface="Gill Sans Light" panose="020B0402020204020204"/>
              </a:rPr>
              <a:t>Reasons given for not participating in protecting the environment in Indonesia are again a lack of time, money and knowledge</a:t>
            </a:r>
            <a:endParaRPr lang="en-GB" sz="1800" b="1" dirty="0">
              <a:latin typeface="Gill Sans Light" panose="020B0402020204020204"/>
            </a:endParaRPr>
          </a:p>
        </p:txBody>
      </p:sp>
      <p:sp>
        <p:nvSpPr>
          <p:cNvPr id="6" name="TextBox 5">
            <a:extLst>
              <a:ext uri="{FF2B5EF4-FFF2-40B4-BE49-F238E27FC236}">
                <a16:creationId xmlns:a16="http://schemas.microsoft.com/office/drawing/2014/main" id="{E5D4664E-89A6-454B-93DB-0CF9957A8F95}"/>
              </a:ext>
            </a:extLst>
          </p:cNvPr>
          <p:cNvSpPr txBox="1"/>
          <p:nvPr/>
        </p:nvSpPr>
        <p:spPr>
          <a:xfrm>
            <a:off x="6229569" y="1008531"/>
            <a:ext cx="2725430" cy="1277273"/>
          </a:xfrm>
          <a:prstGeom prst="rect">
            <a:avLst/>
          </a:prstGeom>
          <a:noFill/>
        </p:spPr>
        <p:txBody>
          <a:bodyPr wrap="square" rtlCol="0">
            <a:spAutoFit/>
          </a:bodyPr>
          <a:lstStyle/>
          <a:p>
            <a:pPr algn="l"/>
            <a:r>
              <a:rPr lang="en-US" sz="1100" i="1" dirty="0">
                <a:solidFill>
                  <a:schemeClr val="tx1"/>
                </a:solidFill>
              </a:rPr>
              <a:t>The main barriers to taking actions to protect the Indonesian environment are lack of time, money, and knowledge. The influence of others, such as friends and family, who are not seen to be engaging on these issues is another deterrent, as well as a lack of faith in these actions resulting in much impact.</a:t>
            </a:r>
          </a:p>
        </p:txBody>
      </p:sp>
      <p:sp>
        <p:nvSpPr>
          <p:cNvPr id="7" name="TextBox 6">
            <a:extLst>
              <a:ext uri="{FF2B5EF4-FFF2-40B4-BE49-F238E27FC236}">
                <a16:creationId xmlns:a16="http://schemas.microsoft.com/office/drawing/2014/main" id="{DD2D60E3-CF06-4838-8E2C-B93260A66D98}"/>
              </a:ext>
            </a:extLst>
          </p:cNvPr>
          <p:cNvSpPr txBox="1"/>
          <p:nvPr/>
        </p:nvSpPr>
        <p:spPr>
          <a:xfrm>
            <a:off x="169932" y="968189"/>
            <a:ext cx="4847129" cy="498598"/>
          </a:xfrm>
          <a:prstGeom prst="rect">
            <a:avLst/>
          </a:prstGeom>
          <a:noFill/>
        </p:spPr>
        <p:txBody>
          <a:bodyPr wrap="square" rtlCol="0">
            <a:spAutoFit/>
          </a:bodyPr>
          <a:lstStyle/>
          <a:p>
            <a:pPr algn="l"/>
            <a:r>
              <a:rPr lang="en-GB" sz="1320" b="1" dirty="0">
                <a:solidFill>
                  <a:schemeClr val="tx1"/>
                </a:solidFill>
                <a:latin typeface="+mn-lt"/>
                <a:ea typeface="+mn-ea"/>
                <a:cs typeface="+mn-cs"/>
              </a:rPr>
              <a:t>BARRIERS TO PARTICIPATION IN ENVIRONMENTAL PROTECTION</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graphicFrame>
        <p:nvGraphicFramePr>
          <p:cNvPr id="4" name="Table 3">
            <a:extLst>
              <a:ext uri="{FF2B5EF4-FFF2-40B4-BE49-F238E27FC236}">
                <a16:creationId xmlns:a16="http://schemas.microsoft.com/office/drawing/2014/main" id="{5745291C-DEB1-4F23-8E1B-25702B49C94D}"/>
              </a:ext>
            </a:extLst>
          </p:cNvPr>
          <p:cNvGraphicFramePr/>
          <p:nvPr>
            <p:extLst>
              <p:ext uri="{D42A27DB-BD31-4B8C-83A1-F6EECF244321}">
                <p14:modId xmlns:p14="http://schemas.microsoft.com/office/powerpoint/2010/main" val="1842633336"/>
              </p:ext>
            </p:extLst>
          </p:nvPr>
        </p:nvGraphicFramePr>
        <p:xfrm>
          <a:off x="4760557" y="1223348"/>
          <a:ext cx="545980" cy="2951999"/>
        </p:xfrm>
        <a:graphic>
          <a:graphicData uri="http://schemas.openxmlformats.org/drawingml/2006/table">
            <a:tbl>
              <a:tblPr firstRow="1" bandRow="1"/>
              <a:tblGrid>
                <a:gridCol w="545980">
                  <a:extLst>
                    <a:ext uri="{9D8B030D-6E8A-4147-A177-3AD203B41FA5}">
                      <a16:colId xmlns:a16="http://schemas.microsoft.com/office/drawing/2014/main" val="1042969894"/>
                    </a:ext>
                  </a:extLst>
                </a:gridCol>
              </a:tblGrid>
              <a:tr h="386421">
                <a:tc>
                  <a:txBody>
                    <a:bodyPr/>
                    <a:lstStyle/>
                    <a:p>
                      <a:pPr algn="ctr" fontAlgn="b">
                        <a:spcBef>
                          <a:spcPts val="0"/>
                        </a:spcBef>
                        <a:spcAft>
                          <a:spcPts val="0"/>
                        </a:spcAft>
                      </a:pPr>
                      <a:r>
                        <a:rPr lang="en-US" sz="1000" b="1" i="0" u="none" strike="noStrike" dirty="0">
                          <a:solidFill>
                            <a:srgbClr val="C00000"/>
                          </a:solidFill>
                          <a:effectLst/>
                          <a:latin typeface="+mj-lt"/>
                        </a:rPr>
                        <a:t>Total</a:t>
                      </a:r>
                    </a:p>
                    <a:p>
                      <a:pPr algn="ctr" fontAlgn="b">
                        <a:spcBef>
                          <a:spcPts val="0"/>
                        </a:spcBef>
                        <a:spcAft>
                          <a:spcPts val="0"/>
                        </a:spcAft>
                      </a:pPr>
                      <a:r>
                        <a:rPr lang="en-US" sz="1000" b="1" i="0" u="none" strike="noStrike" dirty="0">
                          <a:solidFill>
                            <a:srgbClr val="C00000"/>
                          </a:solidFill>
                          <a:effectLst/>
                          <a:latin typeface="+mj-lt"/>
                        </a:rPr>
                        <a:t>(Agree)</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7609073"/>
                  </a:ext>
                </a:extLst>
              </a:tr>
              <a:tr h="329310">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53%</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019536"/>
                  </a:ext>
                </a:extLst>
              </a:tr>
              <a:tr h="368600">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49%</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259208"/>
                  </a:ext>
                </a:extLst>
              </a:tr>
              <a:tr h="333952">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48%</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524046"/>
                  </a:ext>
                </a:extLst>
              </a:tr>
              <a:tr h="382382">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46%</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848775"/>
                  </a:ext>
                </a:extLst>
              </a:tr>
              <a:tr h="375554">
                <a:tc>
                  <a:txBody>
                    <a:bodyPr/>
                    <a:lstStyle/>
                    <a:p>
                      <a:pPr algn="ctr" fontAlgn="ctr">
                        <a:spcBef>
                          <a:spcPts val="0"/>
                        </a:spcBef>
                        <a:spcAft>
                          <a:spcPts val="0"/>
                        </a:spcAft>
                      </a:pPr>
                      <a:r>
                        <a:rPr lang="en-US" sz="1000" b="1" i="0" u="none" strike="noStrike" dirty="0">
                          <a:solidFill>
                            <a:srgbClr val="C00000"/>
                          </a:solidFill>
                          <a:effectLst/>
                          <a:latin typeface="+mj-lt"/>
                          <a:ea typeface="Verdana" panose="020B0604030504040204" pitchFamily="34" charset="0"/>
                        </a:rPr>
                        <a:t>42%</a:t>
                      </a:r>
                      <a:endParaRPr lang="en-US" sz="1000" b="1" i="0" u="none" strike="noStrike" dirty="0">
                        <a:solidFill>
                          <a:srgbClr val="C0000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013085"/>
                  </a:ext>
                </a:extLst>
              </a:tr>
              <a:tr h="387890">
                <a:tc>
                  <a:txBody>
                    <a:bodyPr/>
                    <a:lstStyle/>
                    <a:p>
                      <a:pPr algn="ctr" fontAlgn="ctr">
                        <a:spcBef>
                          <a:spcPts val="0"/>
                        </a:spcBef>
                        <a:spcAft>
                          <a:spcPts val="0"/>
                        </a:spcAft>
                      </a:pPr>
                      <a:r>
                        <a:rPr lang="en-US" sz="1000" b="1" i="0" u="none" strike="noStrike" dirty="0">
                          <a:solidFill>
                            <a:srgbClr val="C00000"/>
                          </a:solidFill>
                          <a:effectLst/>
                          <a:latin typeface="+mj-lt"/>
                        </a:rPr>
                        <a:t>39%</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976323"/>
                  </a:ext>
                </a:extLst>
              </a:tr>
              <a:tr h="387890">
                <a:tc>
                  <a:txBody>
                    <a:bodyPr/>
                    <a:lstStyle/>
                    <a:p>
                      <a:pPr algn="ctr" fontAlgn="ctr">
                        <a:spcBef>
                          <a:spcPts val="0"/>
                        </a:spcBef>
                        <a:spcAft>
                          <a:spcPts val="0"/>
                        </a:spcAft>
                      </a:pPr>
                      <a:r>
                        <a:rPr lang="en-US" sz="1000" b="1" i="0" u="none" strike="noStrike" dirty="0">
                          <a:solidFill>
                            <a:srgbClr val="C00000"/>
                          </a:solidFill>
                          <a:effectLst/>
                          <a:latin typeface="+mj-lt"/>
                        </a:rPr>
                        <a:t>37%</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580864"/>
                  </a:ext>
                </a:extLst>
              </a:tr>
            </a:tbl>
          </a:graphicData>
        </a:graphic>
      </p:graphicFrame>
      <p:sp>
        <p:nvSpPr>
          <p:cNvPr id="8" name="TextBox 7">
            <a:extLst>
              <a:ext uri="{FF2B5EF4-FFF2-40B4-BE49-F238E27FC236}">
                <a16:creationId xmlns:a16="http://schemas.microsoft.com/office/drawing/2014/main" id="{5BB2E04C-A94C-4B1B-A307-BDC148C4212B}"/>
              </a:ext>
            </a:extLst>
          </p:cNvPr>
          <p:cNvSpPr txBox="1"/>
          <p:nvPr/>
        </p:nvSpPr>
        <p:spPr>
          <a:xfrm>
            <a:off x="8065" y="4669947"/>
            <a:ext cx="9134587" cy="230832"/>
          </a:xfrm>
          <a:prstGeom prst="rect">
            <a:avLst/>
          </a:prstGeom>
          <a:noFill/>
        </p:spPr>
        <p:txBody>
          <a:bodyPr wrap="square" rtlCol="0">
            <a:spAutoFit/>
          </a:bodyPr>
          <a:lstStyle/>
          <a:p>
            <a:pPr algn="l"/>
            <a:r>
              <a:rPr lang="en-GB" sz="900" dirty="0"/>
              <a:t>Q.44 </a:t>
            </a:r>
            <a:r>
              <a:rPr lang="en-US" sz="900" dirty="0"/>
              <a:t>I will read a few reasons why some people do not participate in protecting the environment in Indonesia. To what extent do you agree or disagree with these? </a:t>
            </a:r>
            <a:endParaRPr lang="en-GB" sz="900" dirty="0"/>
          </a:p>
        </p:txBody>
      </p:sp>
      <p:graphicFrame>
        <p:nvGraphicFramePr>
          <p:cNvPr id="9" name="Chart 8">
            <a:extLst>
              <a:ext uri="{FF2B5EF4-FFF2-40B4-BE49-F238E27FC236}">
                <a16:creationId xmlns:a16="http://schemas.microsoft.com/office/drawing/2014/main" id="{81E46197-2268-4F2B-9169-EE84E3729009}"/>
              </a:ext>
            </a:extLst>
          </p:cNvPr>
          <p:cNvGraphicFramePr/>
          <p:nvPr>
            <p:extLst>
              <p:ext uri="{D42A27DB-BD31-4B8C-83A1-F6EECF244321}">
                <p14:modId xmlns:p14="http://schemas.microsoft.com/office/powerpoint/2010/main" val="2445935510"/>
              </p:ext>
            </p:extLst>
          </p:nvPr>
        </p:nvGraphicFramePr>
        <p:xfrm>
          <a:off x="169932" y="1460057"/>
          <a:ext cx="4775553" cy="3200954"/>
        </p:xfrm>
        <a:graphic>
          <a:graphicData uri="http://schemas.openxmlformats.org/drawingml/2006/chart">
            <c:chart xmlns:c="http://schemas.openxmlformats.org/drawingml/2006/chart" xmlns:r="http://schemas.openxmlformats.org/officeDocument/2006/relationships" r:id="rId2"/>
          </a:graphicData>
        </a:graphic>
      </p:graphicFrame>
      <p:sp>
        <p:nvSpPr>
          <p:cNvPr id="12" name="Callout: Double Bent Line with No Border 11">
            <a:extLst>
              <a:ext uri="{FF2B5EF4-FFF2-40B4-BE49-F238E27FC236}">
                <a16:creationId xmlns:a16="http://schemas.microsoft.com/office/drawing/2014/main" id="{63DF7A57-4A18-4502-A44C-80C6E9AC3CBE}"/>
              </a:ext>
            </a:extLst>
          </p:cNvPr>
          <p:cNvSpPr/>
          <p:nvPr/>
        </p:nvSpPr>
        <p:spPr bwMode="auto">
          <a:xfrm>
            <a:off x="5967840" y="2843644"/>
            <a:ext cx="2287868" cy="1260000"/>
          </a:xfrm>
          <a:prstGeom prst="callout3">
            <a:avLst>
              <a:gd name="adj1" fmla="val 18750"/>
              <a:gd name="adj2" fmla="val -8333"/>
              <a:gd name="adj3" fmla="val 18750"/>
              <a:gd name="adj4" fmla="val -16667"/>
              <a:gd name="adj5" fmla="val 57881"/>
              <a:gd name="adj6" fmla="val -16585"/>
              <a:gd name="adj7" fmla="val 60893"/>
              <a:gd name="adj8" fmla="val -28088"/>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rgbClr val="C00000"/>
                </a:solidFill>
                <a:effectLst/>
                <a:latin typeface="Gill Sans" pitchFamily="34" charset="0"/>
                <a:sym typeface="Gill Sans" pitchFamily="34" charset="0"/>
              </a:rPr>
              <a:t>Those from higher SEC and living on Java island express fewer reservations about becoming involved with environmental protection. In contrast, the dangers associated with environmental activism are of particular concern to those living in Kalimantan.</a:t>
            </a:r>
          </a:p>
        </p:txBody>
      </p:sp>
    </p:spTree>
    <p:extLst>
      <p:ext uri="{BB962C8B-B14F-4D97-AF65-F5344CB8AC3E}">
        <p14:creationId xmlns:p14="http://schemas.microsoft.com/office/powerpoint/2010/main" val="6468287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968189"/>
            <a:ext cx="8787950" cy="3626672"/>
          </a:xfrm>
        </p:spPr>
        <p:txBody>
          <a:bodyPr/>
          <a:lstStyle/>
          <a:p>
            <a:pPr marL="0" indent="0" algn="l">
              <a:spcAft>
                <a:spcPts val="600"/>
              </a:spcAft>
            </a:pPr>
            <a:r>
              <a:rPr lang="en-GB" sz="1400" b="1" dirty="0">
                <a:latin typeface="Gill Sans Light" panose="020B0402020204020204"/>
              </a:rPr>
              <a:t>Knowledge and interest in environmental issues</a:t>
            </a:r>
          </a:p>
          <a:p>
            <a:pPr marL="285750" indent="-285750" algn="l">
              <a:spcAft>
                <a:spcPts val="600"/>
              </a:spcAft>
              <a:buFont typeface="Arial" panose="020B0604020202020204" pitchFamily="34" charset="0"/>
              <a:buChar char="•"/>
            </a:pPr>
            <a:r>
              <a:rPr lang="en-GB" sz="1400" dirty="0">
                <a:latin typeface="Gill Sans Light" panose="020B0402020204020204"/>
              </a:rPr>
              <a:t>Knowledge of environmental issues continues to be linked with interest, and often the topics to which audiences can relate in everyday life seem to drive appeal. Themes covering food and weather are of greater interest than issues such as emissions, deforestation or complex subjects such as industrial impacts, however, even here, the appeal of specific topics is not equal. For instance, flooding and drought are threats that can generate more interest than storms and extreme temperatures. Forest fires and loss of plant and animal life can draw in audiences more than deforestation.</a:t>
            </a:r>
          </a:p>
          <a:p>
            <a:pPr marL="285750" indent="-285750" algn="l">
              <a:spcAft>
                <a:spcPts val="600"/>
              </a:spcAft>
              <a:buFont typeface="Arial" panose="020B0604020202020204" pitchFamily="34" charset="0"/>
              <a:buChar char="•"/>
            </a:pPr>
            <a:r>
              <a:rPr lang="en-GB" sz="1400" dirty="0">
                <a:latin typeface="Gill Sans Light" panose="020B0402020204020204"/>
              </a:rPr>
              <a:t>Self-reported knowledge of environmental issues varies, some saying they are familiar with topics concerning the environment, others acknowledging a lack of awareness overall. Plastics and pollution remain the topics that are most familiar, while future cities and emissions are least understood.</a:t>
            </a:r>
          </a:p>
          <a:p>
            <a:pPr marL="285750" indent="-285750" algn="l">
              <a:spcAft>
                <a:spcPts val="600"/>
              </a:spcAft>
              <a:buFont typeface="Arial" panose="020B0604020202020204" pitchFamily="34" charset="0"/>
              <a:buChar char="•"/>
            </a:pPr>
            <a:r>
              <a:rPr lang="en-GB" sz="1400" dirty="0">
                <a:latin typeface="Gill Sans Light" panose="020B0402020204020204"/>
              </a:rPr>
              <a:t>The research finds relatively low participation in environmental protection and interest appears to be geared towards everyday actions that can be undertaken at home. Barriers are similar to those that exist for general community participation – time, money, lack of knowledge, and little in the way of positive role models among peers and family.</a:t>
            </a:r>
          </a:p>
          <a:p>
            <a:pPr marL="0" indent="0" algn="l">
              <a:spcAft>
                <a:spcPts val="600"/>
              </a:spcAft>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0" indent="0" algn="l">
              <a:spcAft>
                <a:spcPts val="600"/>
              </a:spcAft>
            </a:pPr>
            <a:endParaRPr lang="en-GB" sz="1400" dirty="0">
              <a:latin typeface="Gill Sans Light" panose="020B0402020204020204"/>
            </a:endParaRPr>
          </a:p>
        </p:txBody>
      </p:sp>
      <p:sp>
        <p:nvSpPr>
          <p:cNvPr id="6" name="Title 1">
            <a:extLst>
              <a:ext uri="{FF2B5EF4-FFF2-40B4-BE49-F238E27FC236}">
                <a16:creationId xmlns:a16="http://schemas.microsoft.com/office/drawing/2014/main" id="{2E075225-0CA3-4E11-AB21-89D92D2B1AC9}"/>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Summary</a:t>
            </a:r>
          </a:p>
        </p:txBody>
      </p:sp>
      <p:sp>
        <p:nvSpPr>
          <p:cNvPr id="4" name="Rectangle 3">
            <a:extLst>
              <a:ext uri="{FF2B5EF4-FFF2-40B4-BE49-F238E27FC236}">
                <a16:creationId xmlns:a16="http://schemas.microsoft.com/office/drawing/2014/main" id="{C3D4BC22-B5A7-4858-A95E-E845ECEA0ECA}"/>
              </a:ext>
            </a:extLst>
          </p:cNvPr>
          <p:cNvSpPr/>
          <p:nvPr/>
        </p:nvSpPr>
        <p:spPr bwMode="auto">
          <a:xfrm>
            <a:off x="899410" y="3949907"/>
            <a:ext cx="7405141" cy="742013"/>
          </a:xfrm>
          <a:prstGeom prst="rect">
            <a:avLst/>
          </a:prstGeom>
          <a:solidFill>
            <a:schemeClr val="tx2">
              <a:lumMod val="10000"/>
              <a:lumOff val="90000"/>
            </a:schemeClr>
          </a:solidFill>
          <a:ln w="254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200" i="1" dirty="0">
                <a:latin typeface="Gill Sans" pitchFamily="34" charset="0"/>
                <a:sym typeface="Gill Sans" pitchFamily="34" charset="0"/>
              </a:rPr>
              <a:t>People feel that it is possible to do something on green growth and governance</a:t>
            </a:r>
          </a:p>
          <a:p>
            <a:r>
              <a:rPr lang="en-GB" sz="1200" i="1" dirty="0">
                <a:latin typeface="Gill Sans" pitchFamily="34" charset="0"/>
                <a:sym typeface="Gill Sans" pitchFamily="34" charset="0"/>
              </a:rPr>
              <a:t>People can join existing groups and movements working on the issue of green growth</a:t>
            </a:r>
          </a:p>
          <a:p>
            <a:r>
              <a:rPr lang="en-GB" sz="1200" i="1" dirty="0">
                <a:latin typeface="Gill Sans" pitchFamily="34" charset="0"/>
                <a:sym typeface="Gill Sans" pitchFamily="34" charset="0"/>
              </a:rPr>
              <a:t>People feel that inaction/not participating will lead them to "missing out"</a:t>
            </a:r>
            <a:endParaRPr kumimoji="0" lang="en-GB" sz="1200" b="0" i="1" u="none" strike="noStrike" cap="none" normalizeH="0" baseline="0" dirty="0">
              <a:ln>
                <a:noFill/>
              </a:ln>
              <a:solidFill>
                <a:srgbClr val="000000"/>
              </a:solidFill>
              <a:effectLst/>
              <a:latin typeface="Gill Sans" pitchFamily="34" charset="0"/>
              <a:sym typeface="Gill Sans" pitchFamily="34" charset="0"/>
            </a:endParaRPr>
          </a:p>
        </p:txBody>
      </p:sp>
    </p:spTree>
    <p:extLst>
      <p:ext uri="{BB962C8B-B14F-4D97-AF65-F5344CB8AC3E}">
        <p14:creationId xmlns:p14="http://schemas.microsoft.com/office/powerpoint/2010/main" val="9013405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GB"/>
              <a:t>8</a:t>
            </a:r>
            <a:endParaRPr lang="en-GB" dirty="0"/>
          </a:p>
        </p:txBody>
      </p:sp>
      <p:sp>
        <p:nvSpPr>
          <p:cNvPr id="6" name="Rectangle 5">
            <a:extLst>
              <a:ext uri="{FF2B5EF4-FFF2-40B4-BE49-F238E27FC236}">
                <a16:creationId xmlns:a16="http://schemas.microsoft.com/office/drawing/2014/main" id="{97EBBDDD-988D-409B-9FAB-585333281EA7}"/>
              </a:ext>
            </a:extLst>
          </p:cNvPr>
          <p:cNvSpPr/>
          <p:nvPr/>
        </p:nvSpPr>
        <p:spPr bwMode="auto">
          <a:xfrm>
            <a:off x="0" y="0"/>
            <a:ext cx="9144000" cy="5143500"/>
          </a:xfrm>
          <a:prstGeom prst="rect">
            <a:avLst/>
          </a:prstGeom>
          <a:solidFill>
            <a:srgbClr val="AF262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noFill/>
              <a:effectLst/>
              <a:latin typeface="Gill Sans" pitchFamily="34" charset="0"/>
              <a:sym typeface="Gill Sans" pitchFamily="34" charset="0"/>
            </a:endParaRPr>
          </a:p>
        </p:txBody>
      </p:sp>
      <p:sp>
        <p:nvSpPr>
          <p:cNvPr id="2" name="Text Placeholder 1"/>
          <p:cNvSpPr>
            <a:spLocks noGrp="1"/>
          </p:cNvSpPr>
          <p:nvPr>
            <p:ph type="body" sz="quarter" idx="15"/>
          </p:nvPr>
        </p:nvSpPr>
        <p:spPr>
          <a:xfrm>
            <a:off x="1" y="2238642"/>
            <a:ext cx="9144000" cy="1189168"/>
          </a:xfrm>
        </p:spPr>
        <p:txBody>
          <a:bodyPr/>
          <a:lstStyle/>
          <a:p>
            <a:r>
              <a:rPr lang="en-US" sz="3200" dirty="0">
                <a:latin typeface="Gill Sans Light" panose="020B0402020204020204"/>
              </a:rPr>
              <a:t>	Media consumption and use</a:t>
            </a:r>
          </a:p>
        </p:txBody>
      </p:sp>
      <p:sp>
        <p:nvSpPr>
          <p:cNvPr id="7" name="Text Placeholder 6">
            <a:extLst>
              <a:ext uri="{FF2B5EF4-FFF2-40B4-BE49-F238E27FC236}">
                <a16:creationId xmlns:a16="http://schemas.microsoft.com/office/drawing/2014/main" id="{DCDF0C72-7ACE-4F9B-BABA-A75FFB7838B6}"/>
              </a:ext>
            </a:extLst>
          </p:cNvPr>
          <p:cNvSpPr>
            <a:spLocks noGrp="1"/>
          </p:cNvSpPr>
          <p:nvPr>
            <p:ph type="body" sz="quarter" idx="16"/>
          </p:nvPr>
        </p:nvSpPr>
        <p:spPr/>
        <p:txBody>
          <a:bodyPr/>
          <a:lstStyle/>
          <a:p>
            <a:r>
              <a:rPr lang="en-GB" sz="2400" dirty="0">
                <a:latin typeface="+mj-lt"/>
              </a:rPr>
              <a:t>4.</a:t>
            </a:r>
          </a:p>
        </p:txBody>
      </p:sp>
    </p:spTree>
    <p:extLst>
      <p:ext uri="{BB962C8B-B14F-4D97-AF65-F5344CB8AC3E}">
        <p14:creationId xmlns:p14="http://schemas.microsoft.com/office/powerpoint/2010/main" val="29646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43F11B8F-6100-476E-86C5-BED0393CA5DD}"/>
              </a:ext>
            </a:extLst>
          </p:cNvPr>
          <p:cNvGraphicFramePr/>
          <p:nvPr>
            <p:extLst>
              <p:ext uri="{D42A27DB-BD31-4B8C-83A1-F6EECF244321}">
                <p14:modId xmlns:p14="http://schemas.microsoft.com/office/powerpoint/2010/main" val="4114603064"/>
              </p:ext>
            </p:extLst>
          </p:nvPr>
        </p:nvGraphicFramePr>
        <p:xfrm>
          <a:off x="9414" y="926008"/>
          <a:ext cx="7658055" cy="4099491"/>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a:extLst>
              <a:ext uri="{FF2B5EF4-FFF2-40B4-BE49-F238E27FC236}">
                <a16:creationId xmlns:a16="http://schemas.microsoft.com/office/drawing/2014/main" id="{95294D5E-479E-4198-934A-C091E33FF3A4}"/>
              </a:ext>
            </a:extLst>
          </p:cNvPr>
          <p:cNvSpPr txBox="1"/>
          <p:nvPr/>
        </p:nvSpPr>
        <p:spPr>
          <a:xfrm>
            <a:off x="4723835" y="3773771"/>
            <a:ext cx="1080000" cy="600164"/>
          </a:xfrm>
          <a:prstGeom prst="rect">
            <a:avLst/>
          </a:prstGeom>
          <a:noFill/>
        </p:spPr>
        <p:txBody>
          <a:bodyPr wrap="square" rtlCol="0">
            <a:spAutoFit/>
          </a:bodyPr>
          <a:lstStyle/>
          <a:p>
            <a:r>
              <a:rPr lang="en-GB" sz="1100" b="1" dirty="0">
                <a:solidFill>
                  <a:srgbClr val="C00000"/>
                </a:solidFill>
              </a:rPr>
              <a:t>17%</a:t>
            </a:r>
          </a:p>
          <a:p>
            <a:r>
              <a:rPr lang="en-GB" sz="1100" i="1" dirty="0">
                <a:solidFill>
                  <a:srgbClr val="595959"/>
                </a:solidFill>
              </a:rPr>
              <a:t>…enables me to escape reality</a:t>
            </a:r>
          </a:p>
        </p:txBody>
      </p:sp>
      <p:sp>
        <p:nvSpPr>
          <p:cNvPr id="54" name="TextBox 53">
            <a:extLst>
              <a:ext uri="{FF2B5EF4-FFF2-40B4-BE49-F238E27FC236}">
                <a16:creationId xmlns:a16="http://schemas.microsoft.com/office/drawing/2014/main" id="{8A25D626-C40E-4547-B5F7-BED1DF545478}"/>
              </a:ext>
            </a:extLst>
          </p:cNvPr>
          <p:cNvSpPr txBox="1"/>
          <p:nvPr/>
        </p:nvSpPr>
        <p:spPr>
          <a:xfrm>
            <a:off x="5796641" y="3773771"/>
            <a:ext cx="1080000" cy="769441"/>
          </a:xfrm>
          <a:prstGeom prst="rect">
            <a:avLst/>
          </a:prstGeom>
          <a:noFill/>
        </p:spPr>
        <p:txBody>
          <a:bodyPr wrap="square" rtlCol="0">
            <a:spAutoFit/>
          </a:bodyPr>
          <a:lstStyle/>
          <a:p>
            <a:r>
              <a:rPr lang="en-GB" sz="1100" b="1" dirty="0">
                <a:solidFill>
                  <a:srgbClr val="C00000"/>
                </a:solidFill>
              </a:rPr>
              <a:t>16%</a:t>
            </a:r>
          </a:p>
          <a:p>
            <a:r>
              <a:rPr lang="en-GB" sz="1100" i="1" dirty="0">
                <a:solidFill>
                  <a:srgbClr val="595959"/>
                </a:solidFill>
              </a:rPr>
              <a:t>…enables discussion across generations</a:t>
            </a:r>
          </a:p>
        </p:txBody>
      </p:sp>
      <p:sp>
        <p:nvSpPr>
          <p:cNvPr id="56" name="TextBox 55">
            <a:extLst>
              <a:ext uri="{FF2B5EF4-FFF2-40B4-BE49-F238E27FC236}">
                <a16:creationId xmlns:a16="http://schemas.microsoft.com/office/drawing/2014/main" id="{6CC5AC39-2F8E-42F9-A8E4-42CA420AEDFB}"/>
              </a:ext>
            </a:extLst>
          </p:cNvPr>
          <p:cNvSpPr txBox="1"/>
          <p:nvPr/>
        </p:nvSpPr>
        <p:spPr>
          <a:xfrm>
            <a:off x="7942253" y="3773771"/>
            <a:ext cx="1080000" cy="600164"/>
          </a:xfrm>
          <a:prstGeom prst="rect">
            <a:avLst/>
          </a:prstGeom>
          <a:noFill/>
        </p:spPr>
        <p:txBody>
          <a:bodyPr wrap="square" rtlCol="0">
            <a:spAutoFit/>
          </a:bodyPr>
          <a:lstStyle/>
          <a:p>
            <a:r>
              <a:rPr lang="en-GB" sz="1100" b="1" dirty="0">
                <a:solidFill>
                  <a:srgbClr val="C00000"/>
                </a:solidFill>
              </a:rPr>
              <a:t>14%</a:t>
            </a:r>
          </a:p>
          <a:p>
            <a:r>
              <a:rPr lang="en-GB" sz="1100" i="1" dirty="0">
                <a:solidFill>
                  <a:srgbClr val="595959"/>
                </a:solidFill>
              </a:rPr>
              <a:t>…discusses current events</a:t>
            </a:r>
          </a:p>
        </p:txBody>
      </p:sp>
      <p:sp>
        <p:nvSpPr>
          <p:cNvPr id="55" name="TextBox 54">
            <a:extLst>
              <a:ext uri="{FF2B5EF4-FFF2-40B4-BE49-F238E27FC236}">
                <a16:creationId xmlns:a16="http://schemas.microsoft.com/office/drawing/2014/main" id="{251C9295-72EB-4B4A-AEDC-E51C9397C7CD}"/>
              </a:ext>
            </a:extLst>
          </p:cNvPr>
          <p:cNvSpPr txBox="1"/>
          <p:nvPr/>
        </p:nvSpPr>
        <p:spPr>
          <a:xfrm>
            <a:off x="6869447" y="3773771"/>
            <a:ext cx="1080000" cy="938719"/>
          </a:xfrm>
          <a:prstGeom prst="rect">
            <a:avLst/>
          </a:prstGeom>
          <a:noFill/>
        </p:spPr>
        <p:txBody>
          <a:bodyPr wrap="square" rtlCol="0">
            <a:spAutoFit/>
          </a:bodyPr>
          <a:lstStyle/>
          <a:p>
            <a:r>
              <a:rPr lang="en-GB" sz="1100" b="1" dirty="0">
                <a:solidFill>
                  <a:srgbClr val="C00000"/>
                </a:solidFill>
              </a:rPr>
              <a:t>12%</a:t>
            </a:r>
          </a:p>
          <a:p>
            <a:r>
              <a:rPr lang="en-GB" sz="1100" i="1" dirty="0">
                <a:solidFill>
                  <a:srgbClr val="595959"/>
                </a:solidFill>
              </a:rPr>
              <a:t>…gives people like me an opportunity to voice my opinion</a:t>
            </a:r>
          </a:p>
        </p:txBody>
      </p:sp>
      <p:grpSp>
        <p:nvGrpSpPr>
          <p:cNvPr id="6" name="Group 5"/>
          <p:cNvGrpSpPr/>
          <p:nvPr/>
        </p:nvGrpSpPr>
        <p:grpSpPr>
          <a:xfrm>
            <a:off x="0" y="0"/>
            <a:ext cx="9144000" cy="798513"/>
            <a:chOff x="0" y="0"/>
            <a:chExt cx="9144000" cy="798513"/>
          </a:xfrm>
        </p:grpSpPr>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58013" y="165100"/>
              <a:ext cx="1935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11" name="TextBox 10">
            <a:extLst>
              <a:ext uri="{FF2B5EF4-FFF2-40B4-BE49-F238E27FC236}">
                <a16:creationId xmlns:a16="http://schemas.microsoft.com/office/drawing/2014/main" id="{CB59C3D2-BBDF-4B11-A138-E1F154EDEF17}"/>
              </a:ext>
            </a:extLst>
          </p:cNvPr>
          <p:cNvSpPr txBox="1"/>
          <p:nvPr/>
        </p:nvSpPr>
        <p:spPr>
          <a:xfrm>
            <a:off x="4731029" y="2832502"/>
            <a:ext cx="1080000" cy="430887"/>
          </a:xfrm>
          <a:prstGeom prst="rect">
            <a:avLst/>
          </a:prstGeom>
          <a:noFill/>
        </p:spPr>
        <p:txBody>
          <a:bodyPr wrap="square" rtlCol="0">
            <a:spAutoFit/>
          </a:bodyPr>
          <a:lstStyle/>
          <a:p>
            <a:r>
              <a:rPr lang="en-GB" sz="1100" b="1" dirty="0">
                <a:solidFill>
                  <a:srgbClr val="C00000"/>
                </a:solidFill>
              </a:rPr>
              <a:t>81%</a:t>
            </a:r>
          </a:p>
          <a:p>
            <a:r>
              <a:rPr lang="en-GB" sz="1100" i="1" dirty="0">
                <a:solidFill>
                  <a:srgbClr val="595959"/>
                </a:solidFill>
              </a:rPr>
              <a:t>…is entertaining</a:t>
            </a:r>
          </a:p>
        </p:txBody>
      </p:sp>
      <p:sp>
        <p:nvSpPr>
          <p:cNvPr id="93" name="TextBox 92">
            <a:extLst>
              <a:ext uri="{FF2B5EF4-FFF2-40B4-BE49-F238E27FC236}">
                <a16:creationId xmlns:a16="http://schemas.microsoft.com/office/drawing/2014/main" id="{52705EB5-2BD2-4300-997A-9B8391626B53}"/>
              </a:ext>
            </a:extLst>
          </p:cNvPr>
          <p:cNvSpPr txBox="1"/>
          <p:nvPr/>
        </p:nvSpPr>
        <p:spPr>
          <a:xfrm>
            <a:off x="5803835" y="2832502"/>
            <a:ext cx="1080000" cy="430887"/>
          </a:xfrm>
          <a:prstGeom prst="rect">
            <a:avLst/>
          </a:prstGeom>
          <a:noFill/>
        </p:spPr>
        <p:txBody>
          <a:bodyPr wrap="square" rtlCol="0">
            <a:spAutoFit/>
          </a:bodyPr>
          <a:lstStyle/>
          <a:p>
            <a:r>
              <a:rPr lang="en-GB" sz="1100" b="1" dirty="0">
                <a:solidFill>
                  <a:srgbClr val="C00000"/>
                </a:solidFill>
              </a:rPr>
              <a:t>64%</a:t>
            </a:r>
          </a:p>
          <a:p>
            <a:r>
              <a:rPr lang="en-GB" sz="1100" i="1" dirty="0">
                <a:solidFill>
                  <a:srgbClr val="595959"/>
                </a:solidFill>
              </a:rPr>
              <a:t>…educates me</a:t>
            </a:r>
          </a:p>
        </p:txBody>
      </p:sp>
      <p:sp>
        <p:nvSpPr>
          <p:cNvPr id="94" name="TextBox 93">
            <a:extLst>
              <a:ext uri="{FF2B5EF4-FFF2-40B4-BE49-F238E27FC236}">
                <a16:creationId xmlns:a16="http://schemas.microsoft.com/office/drawing/2014/main" id="{9EBC6152-FA23-4E9E-8A21-10259603DBD4}"/>
              </a:ext>
            </a:extLst>
          </p:cNvPr>
          <p:cNvSpPr txBox="1"/>
          <p:nvPr/>
        </p:nvSpPr>
        <p:spPr>
          <a:xfrm>
            <a:off x="6876641" y="2832502"/>
            <a:ext cx="1080000" cy="600164"/>
          </a:xfrm>
          <a:prstGeom prst="rect">
            <a:avLst/>
          </a:prstGeom>
          <a:noFill/>
        </p:spPr>
        <p:txBody>
          <a:bodyPr wrap="square" rtlCol="0">
            <a:spAutoFit/>
          </a:bodyPr>
          <a:lstStyle/>
          <a:p>
            <a:r>
              <a:rPr lang="en-GB" sz="1100" b="1" dirty="0">
                <a:solidFill>
                  <a:srgbClr val="C00000"/>
                </a:solidFill>
              </a:rPr>
              <a:t>39%</a:t>
            </a:r>
          </a:p>
          <a:p>
            <a:r>
              <a:rPr lang="en-GB" sz="1100" i="1" dirty="0">
                <a:solidFill>
                  <a:srgbClr val="595959"/>
                </a:solidFill>
              </a:rPr>
              <a:t>…teaches good values</a:t>
            </a:r>
          </a:p>
        </p:txBody>
      </p:sp>
      <p:sp>
        <p:nvSpPr>
          <p:cNvPr id="95" name="TextBox 94">
            <a:extLst>
              <a:ext uri="{FF2B5EF4-FFF2-40B4-BE49-F238E27FC236}">
                <a16:creationId xmlns:a16="http://schemas.microsoft.com/office/drawing/2014/main" id="{3561B322-7D6F-4B3C-9990-DFCDEF4D6787}"/>
              </a:ext>
            </a:extLst>
          </p:cNvPr>
          <p:cNvSpPr txBox="1"/>
          <p:nvPr/>
        </p:nvSpPr>
        <p:spPr>
          <a:xfrm>
            <a:off x="7949447" y="2832502"/>
            <a:ext cx="1080000" cy="938719"/>
          </a:xfrm>
          <a:prstGeom prst="rect">
            <a:avLst/>
          </a:prstGeom>
          <a:noFill/>
        </p:spPr>
        <p:txBody>
          <a:bodyPr wrap="square" rtlCol="0">
            <a:spAutoFit/>
          </a:bodyPr>
          <a:lstStyle/>
          <a:p>
            <a:r>
              <a:rPr lang="en-GB" sz="1100" b="1" dirty="0">
                <a:solidFill>
                  <a:srgbClr val="C00000"/>
                </a:solidFill>
              </a:rPr>
              <a:t>22%</a:t>
            </a:r>
          </a:p>
          <a:p>
            <a:r>
              <a:rPr lang="en-GB" sz="1100" i="1" dirty="0">
                <a:solidFill>
                  <a:srgbClr val="595959"/>
                </a:solidFill>
              </a:rPr>
              <a:t>…allows me to learn from other people’s life experiences</a:t>
            </a:r>
          </a:p>
        </p:txBody>
      </p:sp>
      <p:sp>
        <p:nvSpPr>
          <p:cNvPr id="96" name="TextBox 95">
            <a:extLst>
              <a:ext uri="{FF2B5EF4-FFF2-40B4-BE49-F238E27FC236}">
                <a16:creationId xmlns:a16="http://schemas.microsoft.com/office/drawing/2014/main" id="{B69ECDE1-E1E1-4DD0-8BD9-A4DC7CD33139}"/>
              </a:ext>
            </a:extLst>
          </p:cNvPr>
          <p:cNvSpPr txBox="1"/>
          <p:nvPr/>
        </p:nvSpPr>
        <p:spPr>
          <a:xfrm>
            <a:off x="5383326" y="2515523"/>
            <a:ext cx="2983536" cy="246221"/>
          </a:xfrm>
          <a:prstGeom prst="rect">
            <a:avLst/>
          </a:prstGeom>
          <a:noFill/>
        </p:spPr>
        <p:txBody>
          <a:bodyPr wrap="square" rtlCol="0">
            <a:spAutoFit/>
          </a:bodyPr>
          <a:lstStyle/>
          <a:p>
            <a:pPr algn="r"/>
            <a:r>
              <a:rPr lang="en-GB" sz="1000" b="1" i="1" dirty="0">
                <a:solidFill>
                  <a:srgbClr val="595959"/>
                </a:solidFill>
              </a:rPr>
              <a:t>I would be most interested in a programme that…</a:t>
            </a:r>
          </a:p>
        </p:txBody>
      </p:sp>
      <p:sp>
        <p:nvSpPr>
          <p:cNvPr id="19" name="TextBox 18">
            <a:extLst>
              <a:ext uri="{FF2B5EF4-FFF2-40B4-BE49-F238E27FC236}">
                <a16:creationId xmlns:a16="http://schemas.microsoft.com/office/drawing/2014/main" id="{F882B5CE-3BDC-49DE-BCFA-F31391D17B7D}"/>
              </a:ext>
            </a:extLst>
          </p:cNvPr>
          <p:cNvSpPr txBox="1"/>
          <p:nvPr/>
        </p:nvSpPr>
        <p:spPr>
          <a:xfrm>
            <a:off x="4519283" y="2252425"/>
            <a:ext cx="4624717" cy="295466"/>
          </a:xfrm>
          <a:prstGeom prst="rect">
            <a:avLst/>
          </a:prstGeom>
          <a:noFill/>
        </p:spPr>
        <p:txBody>
          <a:bodyPr wrap="square" lIns="0" rIns="0" rtlCol="0">
            <a:spAutoFit/>
          </a:bodyPr>
          <a:lstStyle/>
          <a:p>
            <a:r>
              <a:rPr lang="en-GB" sz="1320" b="1" dirty="0">
                <a:solidFill>
                  <a:schemeClr val="tx1"/>
                </a:solidFill>
                <a:latin typeface="+mn-lt"/>
                <a:ea typeface="+mn-ea"/>
                <a:cs typeface="+mn-cs"/>
              </a:rPr>
              <a:t>ATTRIBUTES SOUGHT FROM NEW TV PROGRAMME</a:t>
            </a:r>
          </a:p>
        </p:txBody>
      </p:sp>
      <p:sp>
        <p:nvSpPr>
          <p:cNvPr id="20" name="Title 1">
            <a:extLst>
              <a:ext uri="{FF2B5EF4-FFF2-40B4-BE49-F238E27FC236}">
                <a16:creationId xmlns:a16="http://schemas.microsoft.com/office/drawing/2014/main" id="{4204B952-E1CF-4A16-BF92-FF1815B301BD}"/>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Beyond entertainment, audiences seek TV content that educates and promotes personal improvement</a:t>
            </a:r>
          </a:p>
        </p:txBody>
      </p:sp>
      <p:sp>
        <p:nvSpPr>
          <p:cNvPr id="22" name="TextBox 21">
            <a:extLst>
              <a:ext uri="{FF2B5EF4-FFF2-40B4-BE49-F238E27FC236}">
                <a16:creationId xmlns:a16="http://schemas.microsoft.com/office/drawing/2014/main" id="{C531D8BE-8F28-4EA5-8FB4-A7C9D4C395E4}"/>
              </a:ext>
            </a:extLst>
          </p:cNvPr>
          <p:cNvSpPr txBox="1"/>
          <p:nvPr/>
        </p:nvSpPr>
        <p:spPr>
          <a:xfrm>
            <a:off x="5173510" y="1000034"/>
            <a:ext cx="3848743" cy="1107996"/>
          </a:xfrm>
          <a:prstGeom prst="rect">
            <a:avLst/>
          </a:prstGeom>
          <a:noFill/>
        </p:spPr>
        <p:txBody>
          <a:bodyPr wrap="square" rtlCol="0">
            <a:spAutoFit/>
          </a:bodyPr>
          <a:lstStyle/>
          <a:p>
            <a:pPr algn="l"/>
            <a:r>
              <a:rPr lang="en-GB" sz="1100" i="1" dirty="0">
                <a:solidFill>
                  <a:schemeClr val="tx1"/>
                </a:solidFill>
              </a:rPr>
              <a:t>Entertainment is consistently the most sought content on TV, although keeping up-to-date with current news features highly. </a:t>
            </a:r>
          </a:p>
          <a:p>
            <a:pPr algn="l"/>
            <a:endParaRPr lang="en-GB" sz="1100" i="1" dirty="0">
              <a:solidFill>
                <a:schemeClr val="tx1"/>
              </a:solidFill>
            </a:endParaRPr>
          </a:p>
          <a:p>
            <a:pPr algn="l"/>
            <a:r>
              <a:rPr lang="en-GB" sz="1100" i="1" dirty="0">
                <a:solidFill>
                  <a:schemeClr val="tx1"/>
                </a:solidFill>
              </a:rPr>
              <a:t>However, people don’t just look for TV shows that entertain. Other factors that interest people from new programming are TV shows that promote learning and deliver good values.</a:t>
            </a:r>
          </a:p>
        </p:txBody>
      </p:sp>
      <p:sp>
        <p:nvSpPr>
          <p:cNvPr id="23" name="TextBox 22">
            <a:extLst>
              <a:ext uri="{FF2B5EF4-FFF2-40B4-BE49-F238E27FC236}">
                <a16:creationId xmlns:a16="http://schemas.microsoft.com/office/drawing/2014/main" id="{126F8D2B-E662-45E8-B948-F12480E2260F}"/>
              </a:ext>
            </a:extLst>
          </p:cNvPr>
          <p:cNvSpPr txBox="1"/>
          <p:nvPr/>
        </p:nvSpPr>
        <p:spPr>
          <a:xfrm>
            <a:off x="9413" y="4914652"/>
            <a:ext cx="9134587" cy="230832"/>
          </a:xfrm>
          <a:prstGeom prst="rect">
            <a:avLst/>
          </a:prstGeom>
          <a:noFill/>
        </p:spPr>
        <p:txBody>
          <a:bodyPr wrap="square" rtlCol="0">
            <a:spAutoFit/>
          </a:bodyPr>
          <a:lstStyle/>
          <a:p>
            <a:pPr algn="l"/>
            <a:r>
              <a:rPr lang="en-GB" sz="900" dirty="0"/>
              <a:t>Base: 1,843 TV viewers aged 16-55 in Java, Sumatra, or Kalimantan; 779 aged 16-29</a:t>
            </a:r>
          </a:p>
        </p:txBody>
      </p:sp>
      <p:sp>
        <p:nvSpPr>
          <p:cNvPr id="24" name="TextBox 23">
            <a:extLst>
              <a:ext uri="{FF2B5EF4-FFF2-40B4-BE49-F238E27FC236}">
                <a16:creationId xmlns:a16="http://schemas.microsoft.com/office/drawing/2014/main" id="{7A33AD7B-F56A-4317-860B-0912D87ABA38}"/>
              </a:ext>
            </a:extLst>
          </p:cNvPr>
          <p:cNvSpPr txBox="1"/>
          <p:nvPr/>
        </p:nvSpPr>
        <p:spPr>
          <a:xfrm>
            <a:off x="8065" y="4669947"/>
            <a:ext cx="9134587" cy="230832"/>
          </a:xfrm>
          <a:prstGeom prst="rect">
            <a:avLst/>
          </a:prstGeom>
          <a:noFill/>
        </p:spPr>
        <p:txBody>
          <a:bodyPr wrap="square" rtlCol="0">
            <a:spAutoFit/>
          </a:bodyPr>
          <a:lstStyle/>
          <a:p>
            <a:pPr algn="l"/>
            <a:r>
              <a:rPr lang="en-GB" sz="900" dirty="0"/>
              <a:t>Q.56 What topic do you usually watch most / second most / third most often? | Q.75 If a TV channel is preparing a new programme, which of the following are you most interested in? </a:t>
            </a:r>
          </a:p>
        </p:txBody>
      </p:sp>
      <p:sp>
        <p:nvSpPr>
          <p:cNvPr id="25" name="Callout: Double Bent Line with No Border 24">
            <a:extLst>
              <a:ext uri="{FF2B5EF4-FFF2-40B4-BE49-F238E27FC236}">
                <a16:creationId xmlns:a16="http://schemas.microsoft.com/office/drawing/2014/main" id="{1CB2A234-A00D-4C74-B329-ACB6AC678932}"/>
              </a:ext>
            </a:extLst>
          </p:cNvPr>
          <p:cNvSpPr/>
          <p:nvPr/>
        </p:nvSpPr>
        <p:spPr bwMode="auto">
          <a:xfrm>
            <a:off x="2975887" y="2419788"/>
            <a:ext cx="1519523" cy="1260000"/>
          </a:xfrm>
          <a:prstGeom prst="callout3">
            <a:avLst>
              <a:gd name="adj1" fmla="val -6234"/>
              <a:gd name="adj2" fmla="val 82425"/>
              <a:gd name="adj3" fmla="val -27053"/>
              <a:gd name="adj4" fmla="val 83463"/>
              <a:gd name="adj5" fmla="val -40233"/>
              <a:gd name="adj6" fmla="val 67678"/>
              <a:gd name="adj7" fmla="val -48733"/>
              <a:gd name="adj8" fmla="val 38780"/>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100" i="1" dirty="0">
                <a:solidFill>
                  <a:srgbClr val="AF2626"/>
                </a:solidFill>
              </a:rPr>
              <a:t>Those aged 18-29 are significantly less likely to watch news (45% list this among their top 3 programme types), but more likely to watch movies (43%)</a:t>
            </a:r>
          </a:p>
        </p:txBody>
      </p:sp>
    </p:spTree>
    <p:extLst>
      <p:ext uri="{BB962C8B-B14F-4D97-AF65-F5344CB8AC3E}">
        <p14:creationId xmlns:p14="http://schemas.microsoft.com/office/powerpoint/2010/main" val="7024777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A8327EEA-8067-45D2-91BB-1A9CC86CD4E8}"/>
              </a:ext>
            </a:extLst>
          </p:cNvPr>
          <p:cNvGraphicFramePr/>
          <p:nvPr>
            <p:extLst>
              <p:ext uri="{D42A27DB-BD31-4B8C-83A1-F6EECF244321}">
                <p14:modId xmlns:p14="http://schemas.microsoft.com/office/powerpoint/2010/main" val="2304120971"/>
              </p:ext>
            </p:extLst>
          </p:nvPr>
        </p:nvGraphicFramePr>
        <p:xfrm>
          <a:off x="471914" y="881717"/>
          <a:ext cx="7818053" cy="3757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84BEF81-76A4-45D9-A981-75321FDB9E16}"/>
              </a:ext>
            </a:extLst>
          </p:cNvPr>
          <p:cNvGraphicFramePr/>
          <p:nvPr>
            <p:extLst>
              <p:ext uri="{D42A27DB-BD31-4B8C-83A1-F6EECF244321}">
                <p14:modId xmlns:p14="http://schemas.microsoft.com/office/powerpoint/2010/main" val="4257578275"/>
              </p:ext>
            </p:extLst>
          </p:nvPr>
        </p:nvGraphicFramePr>
        <p:xfrm>
          <a:off x="471914" y="881717"/>
          <a:ext cx="7818053" cy="375761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p:cNvGrpSpPr/>
          <p:nvPr/>
        </p:nvGrpSpPr>
        <p:grpSpPr>
          <a:xfrm>
            <a:off x="0" y="0"/>
            <a:ext cx="9144000" cy="798513"/>
            <a:chOff x="0" y="0"/>
            <a:chExt cx="9144000" cy="798513"/>
          </a:xfrm>
        </p:grpSpPr>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40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58013" y="165100"/>
              <a:ext cx="1935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2" name="TextBox 21">
            <a:extLst>
              <a:ext uri="{FF2B5EF4-FFF2-40B4-BE49-F238E27FC236}">
                <a16:creationId xmlns:a16="http://schemas.microsoft.com/office/drawing/2014/main" id="{D3D3B9EB-1A6A-4F92-8501-A747D45D7268}"/>
              </a:ext>
            </a:extLst>
          </p:cNvPr>
          <p:cNvSpPr txBox="1"/>
          <p:nvPr/>
        </p:nvSpPr>
        <p:spPr>
          <a:xfrm>
            <a:off x="7898270" y="2170946"/>
            <a:ext cx="963275" cy="1015663"/>
          </a:xfrm>
          <a:prstGeom prst="rect">
            <a:avLst/>
          </a:prstGeom>
          <a:solidFill>
            <a:schemeClr val="bg1"/>
          </a:solidFill>
        </p:spPr>
        <p:txBody>
          <a:bodyPr wrap="square" rtlCol="0">
            <a:spAutoFit/>
          </a:bodyPr>
          <a:lstStyle/>
          <a:p>
            <a:r>
              <a:rPr lang="en-GB" sz="1000" b="1" dirty="0">
                <a:solidFill>
                  <a:srgbClr val="AF2626"/>
                </a:solidFill>
              </a:rPr>
              <a:t>1% </a:t>
            </a:r>
            <a:r>
              <a:rPr lang="en-GB" sz="1000" dirty="0">
                <a:solidFill>
                  <a:srgbClr val="AF2626"/>
                </a:solidFill>
              </a:rPr>
              <a:t>do not watch TV on weekdays and </a:t>
            </a:r>
            <a:r>
              <a:rPr lang="en-GB" sz="1000" b="1" dirty="0">
                <a:solidFill>
                  <a:srgbClr val="AF2626"/>
                </a:solidFill>
              </a:rPr>
              <a:t>2%</a:t>
            </a:r>
            <a:r>
              <a:rPr lang="en-GB" sz="1000" dirty="0">
                <a:solidFill>
                  <a:srgbClr val="AF2626"/>
                </a:solidFill>
              </a:rPr>
              <a:t> do not do so on weekends</a:t>
            </a:r>
          </a:p>
        </p:txBody>
      </p:sp>
      <p:sp>
        <p:nvSpPr>
          <p:cNvPr id="10" name="Title 1">
            <a:extLst>
              <a:ext uri="{FF2B5EF4-FFF2-40B4-BE49-F238E27FC236}">
                <a16:creationId xmlns:a16="http://schemas.microsoft.com/office/drawing/2014/main" id="{53645A1E-79DA-4909-9DCD-3D584FD41F64}"/>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The most popular time audiences watch TV is between 7 and 10pm throughout the week</a:t>
            </a:r>
          </a:p>
        </p:txBody>
      </p:sp>
      <p:sp>
        <p:nvSpPr>
          <p:cNvPr id="14" name="TextBox 13">
            <a:extLst>
              <a:ext uri="{FF2B5EF4-FFF2-40B4-BE49-F238E27FC236}">
                <a16:creationId xmlns:a16="http://schemas.microsoft.com/office/drawing/2014/main" id="{FFD92F3A-B852-4C73-A9B7-24634FA93AAD}"/>
              </a:ext>
            </a:extLst>
          </p:cNvPr>
          <p:cNvSpPr txBox="1"/>
          <p:nvPr/>
        </p:nvSpPr>
        <p:spPr>
          <a:xfrm>
            <a:off x="2847567" y="1618120"/>
            <a:ext cx="523542" cy="246221"/>
          </a:xfrm>
          <a:prstGeom prst="rect">
            <a:avLst/>
          </a:prstGeom>
          <a:noFill/>
        </p:spPr>
        <p:txBody>
          <a:bodyPr wrap="square" rtlCol="0">
            <a:spAutoFit/>
          </a:bodyPr>
          <a:lstStyle/>
          <a:p>
            <a:r>
              <a:rPr lang="en-GB" sz="1000" b="1" dirty="0">
                <a:solidFill>
                  <a:schemeClr val="bg1">
                    <a:lumMod val="50000"/>
                  </a:schemeClr>
                </a:solidFill>
              </a:rPr>
              <a:t>16-29</a:t>
            </a:r>
          </a:p>
        </p:txBody>
      </p:sp>
      <p:sp>
        <p:nvSpPr>
          <p:cNvPr id="15" name="TextBox 14">
            <a:extLst>
              <a:ext uri="{FF2B5EF4-FFF2-40B4-BE49-F238E27FC236}">
                <a16:creationId xmlns:a16="http://schemas.microsoft.com/office/drawing/2014/main" id="{BEC8AF1B-B212-4972-A007-E51BDBF4AE1E}"/>
              </a:ext>
            </a:extLst>
          </p:cNvPr>
          <p:cNvSpPr txBox="1"/>
          <p:nvPr/>
        </p:nvSpPr>
        <p:spPr>
          <a:xfrm>
            <a:off x="2847567" y="1412005"/>
            <a:ext cx="523542" cy="246221"/>
          </a:xfrm>
          <a:prstGeom prst="rect">
            <a:avLst/>
          </a:prstGeom>
          <a:noFill/>
        </p:spPr>
        <p:txBody>
          <a:bodyPr wrap="square" rtlCol="0">
            <a:spAutoFit/>
          </a:bodyPr>
          <a:lstStyle/>
          <a:p>
            <a:r>
              <a:rPr lang="en-GB" sz="1000" b="1" dirty="0">
                <a:solidFill>
                  <a:schemeClr val="tx1"/>
                </a:solidFill>
              </a:rPr>
              <a:t>Total</a:t>
            </a:r>
          </a:p>
        </p:txBody>
      </p:sp>
      <p:sp>
        <p:nvSpPr>
          <p:cNvPr id="16" name="TextBox 15">
            <a:extLst>
              <a:ext uri="{FF2B5EF4-FFF2-40B4-BE49-F238E27FC236}">
                <a16:creationId xmlns:a16="http://schemas.microsoft.com/office/drawing/2014/main" id="{8192ED2F-A9A9-44A9-823B-19E604A90DE6}"/>
              </a:ext>
            </a:extLst>
          </p:cNvPr>
          <p:cNvSpPr txBox="1"/>
          <p:nvPr/>
        </p:nvSpPr>
        <p:spPr>
          <a:xfrm>
            <a:off x="9413" y="4914652"/>
            <a:ext cx="9134587" cy="230832"/>
          </a:xfrm>
          <a:prstGeom prst="rect">
            <a:avLst/>
          </a:prstGeom>
          <a:noFill/>
        </p:spPr>
        <p:txBody>
          <a:bodyPr wrap="square" rtlCol="0">
            <a:spAutoFit/>
          </a:bodyPr>
          <a:lstStyle/>
          <a:p>
            <a:pPr algn="l"/>
            <a:r>
              <a:rPr lang="en-GB" sz="900" dirty="0"/>
              <a:t>Base: 1,843 TV viewers aged 16-55 in Java, Sumatra, or Kalimantan; 779 aged 16-29</a:t>
            </a:r>
          </a:p>
        </p:txBody>
      </p:sp>
      <p:sp>
        <p:nvSpPr>
          <p:cNvPr id="12" name="TextBox 11">
            <a:extLst>
              <a:ext uri="{FF2B5EF4-FFF2-40B4-BE49-F238E27FC236}">
                <a16:creationId xmlns:a16="http://schemas.microsoft.com/office/drawing/2014/main" id="{942085E1-FA15-49A4-8291-46CE9D0658BB}"/>
              </a:ext>
            </a:extLst>
          </p:cNvPr>
          <p:cNvSpPr txBox="1"/>
          <p:nvPr/>
        </p:nvSpPr>
        <p:spPr>
          <a:xfrm>
            <a:off x="8065" y="4669947"/>
            <a:ext cx="9134587" cy="230832"/>
          </a:xfrm>
          <a:prstGeom prst="rect">
            <a:avLst/>
          </a:prstGeom>
          <a:noFill/>
        </p:spPr>
        <p:txBody>
          <a:bodyPr wrap="square" rtlCol="0">
            <a:spAutoFit/>
          </a:bodyPr>
          <a:lstStyle/>
          <a:p>
            <a:pPr algn="l"/>
            <a:r>
              <a:rPr lang="en-GB" sz="900" dirty="0"/>
              <a:t>Q.60 Q.61 On average, how often do you or the people living in your home watch TV on the weekdays / weekends?</a:t>
            </a:r>
          </a:p>
        </p:txBody>
      </p:sp>
    </p:spTree>
    <p:extLst>
      <p:ext uri="{BB962C8B-B14F-4D97-AF65-F5344CB8AC3E}">
        <p14:creationId xmlns:p14="http://schemas.microsoft.com/office/powerpoint/2010/main" val="12269916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A8327EEA-8067-45D2-91BB-1A9CC86CD4E8}"/>
              </a:ext>
            </a:extLst>
          </p:cNvPr>
          <p:cNvGraphicFramePr/>
          <p:nvPr>
            <p:extLst>
              <p:ext uri="{D42A27DB-BD31-4B8C-83A1-F6EECF244321}">
                <p14:modId xmlns:p14="http://schemas.microsoft.com/office/powerpoint/2010/main" val="2479595002"/>
              </p:ext>
            </p:extLst>
          </p:nvPr>
        </p:nvGraphicFramePr>
        <p:xfrm>
          <a:off x="471914" y="881717"/>
          <a:ext cx="7818053" cy="3757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84BEF81-76A4-45D9-A981-75321FDB9E16}"/>
              </a:ext>
            </a:extLst>
          </p:cNvPr>
          <p:cNvGraphicFramePr/>
          <p:nvPr>
            <p:extLst>
              <p:ext uri="{D42A27DB-BD31-4B8C-83A1-F6EECF244321}">
                <p14:modId xmlns:p14="http://schemas.microsoft.com/office/powerpoint/2010/main" val="2669495219"/>
              </p:ext>
            </p:extLst>
          </p:nvPr>
        </p:nvGraphicFramePr>
        <p:xfrm>
          <a:off x="471914" y="881717"/>
          <a:ext cx="7818053" cy="3757612"/>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p:cNvGrpSpPr/>
          <p:nvPr/>
        </p:nvGrpSpPr>
        <p:grpSpPr>
          <a:xfrm>
            <a:off x="0" y="0"/>
            <a:ext cx="9144000" cy="798513"/>
            <a:chOff x="0" y="0"/>
            <a:chExt cx="9144000" cy="798513"/>
          </a:xfrm>
        </p:grpSpPr>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40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58013" y="165100"/>
              <a:ext cx="1935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22" name="TextBox 21">
            <a:extLst>
              <a:ext uri="{FF2B5EF4-FFF2-40B4-BE49-F238E27FC236}">
                <a16:creationId xmlns:a16="http://schemas.microsoft.com/office/drawing/2014/main" id="{D3D3B9EB-1A6A-4F92-8501-A747D45D7268}"/>
              </a:ext>
            </a:extLst>
          </p:cNvPr>
          <p:cNvSpPr txBox="1"/>
          <p:nvPr/>
        </p:nvSpPr>
        <p:spPr>
          <a:xfrm>
            <a:off x="7898270" y="2170946"/>
            <a:ext cx="963275" cy="1015663"/>
          </a:xfrm>
          <a:prstGeom prst="rect">
            <a:avLst/>
          </a:prstGeom>
          <a:solidFill>
            <a:schemeClr val="bg1"/>
          </a:solidFill>
        </p:spPr>
        <p:txBody>
          <a:bodyPr wrap="square" rtlCol="0">
            <a:spAutoFit/>
          </a:bodyPr>
          <a:lstStyle/>
          <a:p>
            <a:r>
              <a:rPr lang="en-GB" sz="1000" b="1" dirty="0">
                <a:solidFill>
                  <a:srgbClr val="AF2626"/>
                </a:solidFill>
              </a:rPr>
              <a:t>15% </a:t>
            </a:r>
            <a:r>
              <a:rPr lang="en-GB" sz="1000" dirty="0">
                <a:solidFill>
                  <a:srgbClr val="AF2626"/>
                </a:solidFill>
              </a:rPr>
              <a:t>do not listen to radio on weekdays and </a:t>
            </a:r>
            <a:r>
              <a:rPr lang="en-GB" sz="1000" b="1" dirty="0">
                <a:solidFill>
                  <a:srgbClr val="AF2626"/>
                </a:solidFill>
              </a:rPr>
              <a:t>9%</a:t>
            </a:r>
            <a:r>
              <a:rPr lang="en-GB" sz="1000" dirty="0">
                <a:solidFill>
                  <a:srgbClr val="AF2626"/>
                </a:solidFill>
              </a:rPr>
              <a:t> don’t listen on weekends</a:t>
            </a:r>
          </a:p>
        </p:txBody>
      </p:sp>
      <p:sp>
        <p:nvSpPr>
          <p:cNvPr id="10" name="Title 1">
            <a:extLst>
              <a:ext uri="{FF2B5EF4-FFF2-40B4-BE49-F238E27FC236}">
                <a16:creationId xmlns:a16="http://schemas.microsoft.com/office/drawing/2014/main" id="{53645A1E-79DA-4909-9DCD-3D584FD41F64}"/>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Radio is more popular with young people in the mornings between 8 and 10am, with another peak between 7 and 10pm on weekdays</a:t>
            </a:r>
          </a:p>
        </p:txBody>
      </p:sp>
      <p:sp>
        <p:nvSpPr>
          <p:cNvPr id="11" name="TextBox 10">
            <a:extLst>
              <a:ext uri="{FF2B5EF4-FFF2-40B4-BE49-F238E27FC236}">
                <a16:creationId xmlns:a16="http://schemas.microsoft.com/office/drawing/2014/main" id="{A1FB8644-B8BF-4E51-8194-6AB8FCD26A60}"/>
              </a:ext>
            </a:extLst>
          </p:cNvPr>
          <p:cNvSpPr txBox="1"/>
          <p:nvPr/>
        </p:nvSpPr>
        <p:spPr>
          <a:xfrm>
            <a:off x="2847567" y="1618120"/>
            <a:ext cx="523542" cy="246221"/>
          </a:xfrm>
          <a:prstGeom prst="rect">
            <a:avLst/>
          </a:prstGeom>
          <a:noFill/>
        </p:spPr>
        <p:txBody>
          <a:bodyPr wrap="square" rtlCol="0">
            <a:spAutoFit/>
          </a:bodyPr>
          <a:lstStyle/>
          <a:p>
            <a:r>
              <a:rPr lang="en-GB" sz="1000" b="1" dirty="0">
                <a:solidFill>
                  <a:schemeClr val="bg1">
                    <a:lumMod val="50000"/>
                  </a:schemeClr>
                </a:solidFill>
              </a:rPr>
              <a:t>16-29</a:t>
            </a:r>
          </a:p>
        </p:txBody>
      </p:sp>
      <p:sp>
        <p:nvSpPr>
          <p:cNvPr id="12" name="TextBox 11">
            <a:extLst>
              <a:ext uri="{FF2B5EF4-FFF2-40B4-BE49-F238E27FC236}">
                <a16:creationId xmlns:a16="http://schemas.microsoft.com/office/drawing/2014/main" id="{1560C203-DAA9-49D4-A08B-5D5E33322EE8}"/>
              </a:ext>
            </a:extLst>
          </p:cNvPr>
          <p:cNvSpPr txBox="1"/>
          <p:nvPr/>
        </p:nvSpPr>
        <p:spPr>
          <a:xfrm>
            <a:off x="2847567" y="1412005"/>
            <a:ext cx="523542" cy="246221"/>
          </a:xfrm>
          <a:prstGeom prst="rect">
            <a:avLst/>
          </a:prstGeom>
          <a:noFill/>
        </p:spPr>
        <p:txBody>
          <a:bodyPr wrap="square" rtlCol="0">
            <a:spAutoFit/>
          </a:bodyPr>
          <a:lstStyle/>
          <a:p>
            <a:r>
              <a:rPr lang="en-GB" sz="1000" b="1" dirty="0">
                <a:solidFill>
                  <a:schemeClr val="tx1"/>
                </a:solidFill>
              </a:rPr>
              <a:t>Total</a:t>
            </a:r>
          </a:p>
        </p:txBody>
      </p:sp>
      <p:sp>
        <p:nvSpPr>
          <p:cNvPr id="14" name="TextBox 13">
            <a:extLst>
              <a:ext uri="{FF2B5EF4-FFF2-40B4-BE49-F238E27FC236}">
                <a16:creationId xmlns:a16="http://schemas.microsoft.com/office/drawing/2014/main" id="{2B9C55A0-92B2-4CF4-A868-9F11031688FA}"/>
              </a:ext>
            </a:extLst>
          </p:cNvPr>
          <p:cNvSpPr txBox="1"/>
          <p:nvPr/>
        </p:nvSpPr>
        <p:spPr>
          <a:xfrm>
            <a:off x="9413" y="4914652"/>
            <a:ext cx="9134587" cy="230832"/>
          </a:xfrm>
          <a:prstGeom prst="rect">
            <a:avLst/>
          </a:prstGeom>
          <a:noFill/>
        </p:spPr>
        <p:txBody>
          <a:bodyPr wrap="square" rtlCol="0">
            <a:spAutoFit/>
          </a:bodyPr>
          <a:lstStyle/>
          <a:p>
            <a:pPr algn="l"/>
            <a:r>
              <a:rPr lang="en-GB" sz="900" dirty="0"/>
              <a:t>Base: 334 radio listeners aged 16-55 in Java, Sumatra, or Kalimantan; 150 aged 16-29</a:t>
            </a:r>
          </a:p>
        </p:txBody>
      </p:sp>
      <p:sp>
        <p:nvSpPr>
          <p:cNvPr id="16" name="TextBox 15">
            <a:extLst>
              <a:ext uri="{FF2B5EF4-FFF2-40B4-BE49-F238E27FC236}">
                <a16:creationId xmlns:a16="http://schemas.microsoft.com/office/drawing/2014/main" id="{87FC139C-97F7-4EB7-B5C0-04764A82D8C1}"/>
              </a:ext>
            </a:extLst>
          </p:cNvPr>
          <p:cNvSpPr txBox="1"/>
          <p:nvPr/>
        </p:nvSpPr>
        <p:spPr>
          <a:xfrm>
            <a:off x="8065" y="4669947"/>
            <a:ext cx="9134587" cy="230832"/>
          </a:xfrm>
          <a:prstGeom prst="rect">
            <a:avLst/>
          </a:prstGeom>
          <a:noFill/>
        </p:spPr>
        <p:txBody>
          <a:bodyPr wrap="square" rtlCol="0">
            <a:spAutoFit/>
          </a:bodyPr>
          <a:lstStyle/>
          <a:p>
            <a:pPr algn="l"/>
            <a:r>
              <a:rPr lang="en-GB" sz="900" dirty="0"/>
              <a:t>Q.68 Q.69 On average, how often do you or the people living in your home listen to radio on the weekdays / weekends?</a:t>
            </a:r>
          </a:p>
        </p:txBody>
      </p:sp>
    </p:spTree>
    <p:extLst>
      <p:ext uri="{BB962C8B-B14F-4D97-AF65-F5344CB8AC3E}">
        <p14:creationId xmlns:p14="http://schemas.microsoft.com/office/powerpoint/2010/main" val="18798404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1034321"/>
            <a:ext cx="8787950" cy="3560540"/>
          </a:xfrm>
        </p:spPr>
        <p:txBody>
          <a:bodyPr/>
          <a:lstStyle/>
          <a:p>
            <a:pPr marL="0" indent="0" algn="l">
              <a:spcAft>
                <a:spcPts val="600"/>
              </a:spcAft>
            </a:pPr>
            <a:r>
              <a:rPr lang="en-GB" sz="1400" b="1" dirty="0">
                <a:latin typeface="Gill Sans Light" panose="020B0402020204020204"/>
              </a:rPr>
              <a:t>Research Coverage</a:t>
            </a:r>
            <a:endParaRPr lang="en-GB" sz="1400" dirty="0">
              <a:latin typeface="Gill Sans Light" panose="020B0402020204020204"/>
            </a:endParaRPr>
          </a:p>
          <a:p>
            <a:pPr marL="0" indent="0" algn="l">
              <a:spcAft>
                <a:spcPts val="0"/>
              </a:spcAft>
            </a:pPr>
            <a:r>
              <a:rPr lang="en-GB" sz="1400" dirty="0">
                <a:latin typeface="Gill Sans Light" panose="020B0402020204020204"/>
              </a:rPr>
              <a:t>This research was designed to provide a representative view of Indonesia’s population through coverage of the main islands of Java &amp; Bali Nusra, Sumatra and Kalimantan. The sample included a broad cross-section of Indonesian adults aged 16-55 across both urban and rural locations.</a:t>
            </a:r>
          </a:p>
          <a:p>
            <a:pPr marL="0" indent="0" algn="l">
              <a:spcAft>
                <a:spcPts val="0"/>
              </a:spcAft>
            </a:pPr>
            <a:endParaRPr lang="en-GB" sz="1400" dirty="0">
              <a:latin typeface="Gill Sans Light" panose="020B0402020204020204"/>
            </a:endParaRPr>
          </a:p>
          <a:p>
            <a:pPr marL="0" indent="0" algn="l">
              <a:spcAft>
                <a:spcPts val="600"/>
              </a:spcAft>
            </a:pPr>
            <a:r>
              <a:rPr lang="en-GB" sz="1400" dirty="0">
                <a:latin typeface="Gill Sans Light" panose="020B0402020204020204"/>
              </a:rPr>
              <a:t>Using 2019 data from the Central Bureau of Statistics (BPS), the sample frame was designed to be representative by controlling for a breakdown by:</a:t>
            </a:r>
          </a:p>
          <a:p>
            <a:pPr marL="608012" lvl="1" indent="-285750" algn="l">
              <a:spcAft>
                <a:spcPts val="600"/>
              </a:spcAft>
              <a:buFont typeface="Arial" panose="020B0604020202020204" pitchFamily="34" charset="0"/>
              <a:buChar char="•"/>
            </a:pPr>
            <a:r>
              <a:rPr lang="en-GB" sz="1400" dirty="0">
                <a:latin typeface="Gill Sans Light" panose="020B0402020204020204"/>
              </a:rPr>
              <a:t>age, </a:t>
            </a:r>
          </a:p>
          <a:p>
            <a:pPr marL="608012" lvl="1" indent="-285750" algn="l">
              <a:spcAft>
                <a:spcPts val="600"/>
              </a:spcAft>
              <a:buFont typeface="Arial" panose="020B0604020202020204" pitchFamily="34" charset="0"/>
              <a:buChar char="•"/>
            </a:pPr>
            <a:r>
              <a:rPr lang="en-GB" sz="1400" dirty="0">
                <a:latin typeface="Gill Sans Light" panose="020B0402020204020204"/>
              </a:rPr>
              <a:t>gender, </a:t>
            </a:r>
          </a:p>
          <a:p>
            <a:pPr marL="608012" lvl="1" indent="-285750" algn="l">
              <a:spcAft>
                <a:spcPts val="600"/>
              </a:spcAft>
              <a:buFont typeface="Arial" panose="020B0604020202020204" pitchFamily="34" charset="0"/>
              <a:buChar char="•"/>
            </a:pPr>
            <a:r>
              <a:rPr lang="en-GB" sz="1400" dirty="0">
                <a:latin typeface="Gill Sans Light" panose="020B0402020204020204"/>
              </a:rPr>
              <a:t>socio-economic (SEC) grouping, and</a:t>
            </a:r>
          </a:p>
          <a:p>
            <a:pPr marL="608012" lvl="1" indent="-285750" algn="l">
              <a:spcAft>
                <a:spcPts val="600"/>
              </a:spcAft>
              <a:buFont typeface="Arial" panose="020B0604020202020204" pitchFamily="34" charset="0"/>
              <a:buChar char="•"/>
            </a:pPr>
            <a:r>
              <a:rPr lang="en-GB" sz="1400" dirty="0">
                <a:latin typeface="Gill Sans Light" panose="020B0402020204020204"/>
              </a:rPr>
              <a:t>sub-regions to ensure coverage of urban and rural locations.</a:t>
            </a:r>
          </a:p>
          <a:p>
            <a:pPr marL="0" indent="0" algn="l">
              <a:spcAft>
                <a:spcPts val="600"/>
              </a:spcAft>
            </a:pPr>
            <a:r>
              <a:rPr lang="en-GB" sz="1400" dirty="0">
                <a:latin typeface="Gill Sans Light" panose="020B0402020204020204"/>
              </a:rPr>
              <a:t>Weighting was used to correct for any minor imbalances in the achieved interviews and for those smaller cities where the target sample size selected was increased disproportionate to the known population size in order to reduce the margin of error (MOE) that would otherwise be associated with those areas. Therefore the weighting adjustment results in a representative dataset for analysis.</a:t>
            </a:r>
          </a:p>
          <a:p>
            <a:pPr marL="0" indent="0" algn="l">
              <a:spcAft>
                <a:spcPts val="600"/>
              </a:spcAft>
            </a:pPr>
            <a:endParaRPr lang="en-GB" sz="1400" dirty="0">
              <a:latin typeface="Gill Sans Light" panose="020B0402020204020204"/>
            </a:endParaRPr>
          </a:p>
        </p:txBody>
      </p:sp>
      <p:sp>
        <p:nvSpPr>
          <p:cNvPr id="6" name="Title 1">
            <a:extLst>
              <a:ext uri="{FF2B5EF4-FFF2-40B4-BE49-F238E27FC236}">
                <a16:creationId xmlns:a16="http://schemas.microsoft.com/office/drawing/2014/main" id="{3334F330-5E7E-4F78-9CAB-728CA9714F93}"/>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Method and Data Collection</a:t>
            </a:r>
          </a:p>
        </p:txBody>
      </p:sp>
    </p:spTree>
    <p:extLst>
      <p:ext uri="{BB962C8B-B14F-4D97-AF65-F5344CB8AC3E}">
        <p14:creationId xmlns:p14="http://schemas.microsoft.com/office/powerpoint/2010/main" val="7811917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12FC79-D9B8-449B-9949-B834326C7F2D}"/>
              </a:ext>
            </a:extLst>
          </p:cNvPr>
          <p:cNvSpPr/>
          <p:nvPr/>
        </p:nvSpPr>
        <p:spPr bwMode="auto">
          <a:xfrm>
            <a:off x="287867" y="2238740"/>
            <a:ext cx="2584800" cy="2042857"/>
          </a:xfrm>
          <a:prstGeom prst="rect">
            <a:avLst/>
          </a:prstGeom>
          <a:solidFill>
            <a:srgbClr val="EFEFEF">
              <a:alpha val="4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3200">
              <a:latin typeface="Gill Sans" pitchFamily="34" charset="0"/>
              <a:sym typeface="Gill Sans" pitchFamily="34" charset="0"/>
            </a:endParaRPr>
          </a:p>
        </p:txBody>
      </p:sp>
      <p:sp>
        <p:nvSpPr>
          <p:cNvPr id="46" name="Rectangle 45">
            <a:extLst>
              <a:ext uri="{FF2B5EF4-FFF2-40B4-BE49-F238E27FC236}">
                <a16:creationId xmlns:a16="http://schemas.microsoft.com/office/drawing/2014/main" id="{661AD65E-010C-4557-84AC-772BB59FA90C}"/>
              </a:ext>
            </a:extLst>
          </p:cNvPr>
          <p:cNvSpPr/>
          <p:nvPr/>
        </p:nvSpPr>
        <p:spPr bwMode="auto">
          <a:xfrm>
            <a:off x="3273529" y="2238740"/>
            <a:ext cx="2584800" cy="2042857"/>
          </a:xfrm>
          <a:prstGeom prst="rect">
            <a:avLst/>
          </a:prstGeom>
          <a:solidFill>
            <a:srgbClr val="EFEFEF">
              <a:alpha val="4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3200">
              <a:latin typeface="Gill Sans" pitchFamily="34" charset="0"/>
              <a:sym typeface="Gill Sans" pitchFamily="34" charset="0"/>
            </a:endParaRPr>
          </a:p>
        </p:txBody>
      </p:sp>
      <p:sp>
        <p:nvSpPr>
          <p:cNvPr id="47" name="Rectangle 46">
            <a:extLst>
              <a:ext uri="{FF2B5EF4-FFF2-40B4-BE49-F238E27FC236}">
                <a16:creationId xmlns:a16="http://schemas.microsoft.com/office/drawing/2014/main" id="{151EF220-6DDB-402B-A032-575A935450C1}"/>
              </a:ext>
            </a:extLst>
          </p:cNvPr>
          <p:cNvSpPr/>
          <p:nvPr/>
        </p:nvSpPr>
        <p:spPr bwMode="auto">
          <a:xfrm>
            <a:off x="6259190" y="2238740"/>
            <a:ext cx="2584800" cy="2042857"/>
          </a:xfrm>
          <a:prstGeom prst="rect">
            <a:avLst/>
          </a:prstGeom>
          <a:solidFill>
            <a:srgbClr val="EFEFEF">
              <a:alpha val="4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3200">
              <a:latin typeface="Gill Sans" pitchFamily="34" charset="0"/>
              <a:sym typeface="Gill Sans" pitchFamily="34" charset="0"/>
            </a:endParaRPr>
          </a:p>
        </p:txBody>
      </p:sp>
      <p:sp>
        <p:nvSpPr>
          <p:cNvPr id="43" name="Trapezoid 42">
            <a:extLst>
              <a:ext uri="{FF2B5EF4-FFF2-40B4-BE49-F238E27FC236}">
                <a16:creationId xmlns:a16="http://schemas.microsoft.com/office/drawing/2014/main" id="{05B0B8CB-E948-4FCB-8A1E-4155EE61982F}"/>
              </a:ext>
            </a:extLst>
          </p:cNvPr>
          <p:cNvSpPr/>
          <p:nvPr/>
        </p:nvSpPr>
        <p:spPr bwMode="auto">
          <a:xfrm>
            <a:off x="287867" y="1312666"/>
            <a:ext cx="2584800" cy="931001"/>
          </a:xfrm>
          <a:prstGeom prst="trapezoid">
            <a:avLst>
              <a:gd name="adj" fmla="val 102908"/>
            </a:avLst>
          </a:prstGeom>
          <a:solidFill>
            <a:srgbClr val="EFEFEF">
              <a:alpha val="4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Gill Sans" pitchFamily="34" charset="0"/>
              <a:sym typeface="Gill Sans" pitchFamily="34" charset="0"/>
            </a:endParaRPr>
          </a:p>
        </p:txBody>
      </p:sp>
      <p:sp>
        <p:nvSpPr>
          <p:cNvPr id="44" name="Trapezoid 43">
            <a:extLst>
              <a:ext uri="{FF2B5EF4-FFF2-40B4-BE49-F238E27FC236}">
                <a16:creationId xmlns:a16="http://schemas.microsoft.com/office/drawing/2014/main" id="{DE648D77-BD83-4D02-B79B-C8368FBC5721}"/>
              </a:ext>
            </a:extLst>
          </p:cNvPr>
          <p:cNvSpPr/>
          <p:nvPr/>
        </p:nvSpPr>
        <p:spPr bwMode="auto">
          <a:xfrm>
            <a:off x="3273529" y="1312666"/>
            <a:ext cx="2584800" cy="931001"/>
          </a:xfrm>
          <a:prstGeom prst="trapezoid">
            <a:avLst>
              <a:gd name="adj" fmla="val 102908"/>
            </a:avLst>
          </a:prstGeom>
          <a:solidFill>
            <a:srgbClr val="EFEFEF">
              <a:alpha val="4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Gill Sans" pitchFamily="34" charset="0"/>
              <a:sym typeface="Gill Sans" pitchFamily="34" charset="0"/>
            </a:endParaRPr>
          </a:p>
        </p:txBody>
      </p:sp>
      <p:sp>
        <p:nvSpPr>
          <p:cNvPr id="45" name="Trapezoid 44">
            <a:extLst>
              <a:ext uri="{FF2B5EF4-FFF2-40B4-BE49-F238E27FC236}">
                <a16:creationId xmlns:a16="http://schemas.microsoft.com/office/drawing/2014/main" id="{940B5FCE-102E-488E-9C3A-51E992958D2E}"/>
              </a:ext>
            </a:extLst>
          </p:cNvPr>
          <p:cNvSpPr/>
          <p:nvPr/>
        </p:nvSpPr>
        <p:spPr bwMode="auto">
          <a:xfrm>
            <a:off x="6259190" y="1312666"/>
            <a:ext cx="2584800" cy="931001"/>
          </a:xfrm>
          <a:prstGeom prst="trapezoid">
            <a:avLst>
              <a:gd name="adj" fmla="val 102908"/>
            </a:avLst>
          </a:prstGeom>
          <a:solidFill>
            <a:srgbClr val="EFEFEF">
              <a:alpha val="4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0000"/>
              </a:solidFill>
              <a:effectLst/>
              <a:latin typeface="Gill Sans" pitchFamily="34" charset="0"/>
              <a:sym typeface="Gill Sans" pitchFamily="34" charset="0"/>
            </a:endParaRPr>
          </a:p>
        </p:txBody>
      </p:sp>
      <p:graphicFrame>
        <p:nvGraphicFramePr>
          <p:cNvPr id="5" name="Chart 4">
            <a:extLst>
              <a:ext uri="{FF2B5EF4-FFF2-40B4-BE49-F238E27FC236}">
                <a16:creationId xmlns:a16="http://schemas.microsoft.com/office/drawing/2014/main" id="{8F1505EB-AC68-48D6-B48F-76993C7A86B1}"/>
              </a:ext>
            </a:extLst>
          </p:cNvPr>
          <p:cNvGraphicFramePr/>
          <p:nvPr>
            <p:extLst>
              <p:ext uri="{D42A27DB-BD31-4B8C-83A1-F6EECF244321}">
                <p14:modId xmlns:p14="http://schemas.microsoft.com/office/powerpoint/2010/main" val="987220619"/>
              </p:ext>
            </p:extLst>
          </p:nvPr>
        </p:nvGraphicFramePr>
        <p:xfrm>
          <a:off x="123329" y="2132827"/>
          <a:ext cx="2927442" cy="2619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65AF75B2-40A0-4EE9-BF28-970AE5AC1D80}"/>
              </a:ext>
            </a:extLst>
          </p:cNvPr>
          <p:cNvGraphicFramePr/>
          <p:nvPr>
            <p:extLst>
              <p:ext uri="{D42A27DB-BD31-4B8C-83A1-F6EECF244321}">
                <p14:modId xmlns:p14="http://schemas.microsoft.com/office/powerpoint/2010/main" val="133629266"/>
              </p:ext>
            </p:extLst>
          </p:nvPr>
        </p:nvGraphicFramePr>
        <p:xfrm>
          <a:off x="3108280" y="2132827"/>
          <a:ext cx="2927442" cy="26190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05E460CB-9A51-4F38-94D2-995488086C7A}"/>
              </a:ext>
            </a:extLst>
          </p:cNvPr>
          <p:cNvGraphicFramePr/>
          <p:nvPr>
            <p:extLst>
              <p:ext uri="{D42A27DB-BD31-4B8C-83A1-F6EECF244321}">
                <p14:modId xmlns:p14="http://schemas.microsoft.com/office/powerpoint/2010/main" val="4199736498"/>
              </p:ext>
            </p:extLst>
          </p:nvPr>
        </p:nvGraphicFramePr>
        <p:xfrm>
          <a:off x="6093231" y="2132827"/>
          <a:ext cx="2927442" cy="2619033"/>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9EA89679-F799-456A-AC08-767737A1C200}"/>
              </a:ext>
            </a:extLst>
          </p:cNvPr>
          <p:cNvSpPr txBox="1"/>
          <p:nvPr/>
        </p:nvSpPr>
        <p:spPr>
          <a:xfrm>
            <a:off x="9413" y="4914652"/>
            <a:ext cx="9134587" cy="230832"/>
          </a:xfrm>
          <a:prstGeom prst="rect">
            <a:avLst/>
          </a:prstGeom>
          <a:noFill/>
        </p:spPr>
        <p:txBody>
          <a:bodyPr wrap="square" rtlCol="0">
            <a:spAutoFit/>
          </a:bodyPr>
          <a:lstStyle/>
          <a:p>
            <a:pPr algn="l"/>
            <a:r>
              <a:rPr lang="en-GB" sz="900" dirty="0"/>
              <a:t>Base: 1,789 social media &amp; chat app users aged 16-55 in Java, Sumatra, or Kalimantan; 567 aged 16-24, 256 aged 25-29</a:t>
            </a:r>
          </a:p>
        </p:txBody>
      </p:sp>
      <p:sp>
        <p:nvSpPr>
          <p:cNvPr id="14" name="TextBox 13">
            <a:extLst>
              <a:ext uri="{FF2B5EF4-FFF2-40B4-BE49-F238E27FC236}">
                <a16:creationId xmlns:a16="http://schemas.microsoft.com/office/drawing/2014/main" id="{A9D4F69D-E33B-461B-9D20-AD4C0DDB8AC7}"/>
              </a:ext>
            </a:extLst>
          </p:cNvPr>
          <p:cNvSpPr txBox="1"/>
          <p:nvPr/>
        </p:nvSpPr>
        <p:spPr>
          <a:xfrm>
            <a:off x="1222817" y="1101030"/>
            <a:ext cx="720000" cy="600164"/>
          </a:xfrm>
          <a:prstGeom prst="rect">
            <a:avLst/>
          </a:prstGeom>
          <a:noFill/>
        </p:spPr>
        <p:txBody>
          <a:bodyPr wrap="square" rtlCol="0">
            <a:spAutoFit/>
          </a:bodyPr>
          <a:lstStyle/>
          <a:p>
            <a:r>
              <a:rPr lang="en-GB" sz="1100" b="1" dirty="0">
                <a:solidFill>
                  <a:srgbClr val="C00000"/>
                </a:solidFill>
              </a:rPr>
              <a:t>93%</a:t>
            </a:r>
          </a:p>
          <a:p>
            <a:r>
              <a:rPr lang="en-GB" sz="1100" b="1" dirty="0">
                <a:solidFill>
                  <a:schemeClr val="tx1"/>
                </a:solidFill>
              </a:rPr>
              <a:t>of total</a:t>
            </a:r>
          </a:p>
          <a:p>
            <a:r>
              <a:rPr lang="en-GB" sz="1100" b="1" dirty="0">
                <a:solidFill>
                  <a:schemeClr val="tx1"/>
                </a:solidFill>
              </a:rPr>
              <a:t>sample</a:t>
            </a:r>
          </a:p>
        </p:txBody>
      </p:sp>
      <p:sp>
        <p:nvSpPr>
          <p:cNvPr id="23" name="TextBox 22">
            <a:extLst>
              <a:ext uri="{FF2B5EF4-FFF2-40B4-BE49-F238E27FC236}">
                <a16:creationId xmlns:a16="http://schemas.microsoft.com/office/drawing/2014/main" id="{E945455A-551F-41F0-92F6-431D37E3DC57}"/>
              </a:ext>
            </a:extLst>
          </p:cNvPr>
          <p:cNvSpPr txBox="1"/>
          <p:nvPr/>
        </p:nvSpPr>
        <p:spPr>
          <a:xfrm>
            <a:off x="4219511" y="1101030"/>
            <a:ext cx="720000" cy="600164"/>
          </a:xfrm>
          <a:prstGeom prst="rect">
            <a:avLst/>
          </a:prstGeom>
          <a:noFill/>
        </p:spPr>
        <p:txBody>
          <a:bodyPr wrap="square" rtlCol="0">
            <a:spAutoFit/>
          </a:bodyPr>
          <a:lstStyle/>
          <a:p>
            <a:r>
              <a:rPr lang="en-GB" sz="1100" b="1" dirty="0">
                <a:solidFill>
                  <a:srgbClr val="C00000"/>
                </a:solidFill>
              </a:rPr>
              <a:t>96%</a:t>
            </a:r>
          </a:p>
          <a:p>
            <a:r>
              <a:rPr lang="en-GB" sz="1100" b="1" dirty="0">
                <a:solidFill>
                  <a:schemeClr val="tx1"/>
                </a:solidFill>
              </a:rPr>
              <a:t>of 16-24</a:t>
            </a:r>
          </a:p>
        </p:txBody>
      </p:sp>
      <p:sp>
        <p:nvSpPr>
          <p:cNvPr id="24" name="TextBox 23">
            <a:extLst>
              <a:ext uri="{FF2B5EF4-FFF2-40B4-BE49-F238E27FC236}">
                <a16:creationId xmlns:a16="http://schemas.microsoft.com/office/drawing/2014/main" id="{831835E7-A4A0-4B45-BC86-7D00FBF442EA}"/>
              </a:ext>
            </a:extLst>
          </p:cNvPr>
          <p:cNvSpPr txBox="1"/>
          <p:nvPr/>
        </p:nvSpPr>
        <p:spPr>
          <a:xfrm>
            <a:off x="7198580" y="1101030"/>
            <a:ext cx="720000" cy="600164"/>
          </a:xfrm>
          <a:prstGeom prst="rect">
            <a:avLst/>
          </a:prstGeom>
          <a:noFill/>
        </p:spPr>
        <p:txBody>
          <a:bodyPr wrap="square" rtlCol="0">
            <a:spAutoFit/>
          </a:bodyPr>
          <a:lstStyle/>
          <a:p>
            <a:r>
              <a:rPr lang="en-GB" sz="1100" b="1" dirty="0">
                <a:solidFill>
                  <a:srgbClr val="C00000"/>
                </a:solidFill>
              </a:rPr>
              <a:t>95%</a:t>
            </a:r>
          </a:p>
          <a:p>
            <a:r>
              <a:rPr lang="en-GB" sz="1100" b="1" dirty="0">
                <a:solidFill>
                  <a:schemeClr val="tx1"/>
                </a:solidFill>
              </a:rPr>
              <a:t>of 25-29</a:t>
            </a:r>
          </a:p>
        </p:txBody>
      </p:sp>
      <p:sp>
        <p:nvSpPr>
          <p:cNvPr id="25" name="TextBox 24">
            <a:extLst>
              <a:ext uri="{FF2B5EF4-FFF2-40B4-BE49-F238E27FC236}">
                <a16:creationId xmlns:a16="http://schemas.microsoft.com/office/drawing/2014/main" id="{C09EBE65-093B-4619-A410-5EEAE5FB8A0A}"/>
              </a:ext>
            </a:extLst>
          </p:cNvPr>
          <p:cNvSpPr txBox="1"/>
          <p:nvPr/>
        </p:nvSpPr>
        <p:spPr>
          <a:xfrm>
            <a:off x="95936" y="831156"/>
            <a:ext cx="1940682" cy="498598"/>
          </a:xfrm>
          <a:prstGeom prst="rect">
            <a:avLst/>
          </a:prstGeom>
          <a:noFill/>
        </p:spPr>
        <p:txBody>
          <a:bodyPr wrap="square" rtlCol="0">
            <a:spAutoFit/>
          </a:bodyPr>
          <a:lstStyle/>
          <a:p>
            <a:pPr algn="l"/>
            <a:r>
              <a:rPr lang="en-GB" sz="1320" b="1" dirty="0">
                <a:solidFill>
                  <a:schemeClr val="tx1"/>
                </a:solidFill>
                <a:latin typeface="+mn-lt"/>
                <a:ea typeface="+mn-ea"/>
                <a:cs typeface="+mn-cs"/>
              </a:rPr>
              <a:t>SOCIAL MEDIA USE:</a:t>
            </a:r>
          </a:p>
          <a:p>
            <a:pPr algn="l"/>
            <a:r>
              <a:rPr lang="en-GB" sz="1320" b="1" dirty="0">
                <a:solidFill>
                  <a:schemeClr val="tx1"/>
                </a:solidFill>
                <a:latin typeface="+mn-lt"/>
                <a:ea typeface="+mn-ea"/>
                <a:cs typeface="+mn-cs"/>
              </a:rPr>
              <a:t>past 7 days</a:t>
            </a:r>
          </a:p>
        </p:txBody>
      </p:sp>
      <p:sp>
        <p:nvSpPr>
          <p:cNvPr id="26" name="TextBox 25">
            <a:extLst>
              <a:ext uri="{FF2B5EF4-FFF2-40B4-BE49-F238E27FC236}">
                <a16:creationId xmlns:a16="http://schemas.microsoft.com/office/drawing/2014/main" id="{DFA83E03-FB74-4E3B-80D9-98FBE9D07EED}"/>
              </a:ext>
            </a:extLst>
          </p:cNvPr>
          <p:cNvSpPr txBox="1"/>
          <p:nvPr/>
        </p:nvSpPr>
        <p:spPr>
          <a:xfrm>
            <a:off x="228938" y="1757512"/>
            <a:ext cx="4077655" cy="295466"/>
          </a:xfrm>
          <a:prstGeom prst="rect">
            <a:avLst/>
          </a:prstGeom>
          <a:noFill/>
        </p:spPr>
        <p:txBody>
          <a:bodyPr wrap="square" rtlCol="0">
            <a:spAutoFit/>
          </a:bodyPr>
          <a:lstStyle/>
          <a:p>
            <a:pPr algn="l"/>
            <a:r>
              <a:rPr lang="en-GB" sz="1320" b="1" dirty="0">
                <a:solidFill>
                  <a:schemeClr val="tx1"/>
                </a:solidFill>
                <a:latin typeface="+mn-lt"/>
                <a:ea typeface="+mn-ea"/>
                <a:cs typeface="+mn-cs"/>
              </a:rPr>
              <a:t>FREQUENCY OF USING MAJOR PLATFORMS</a:t>
            </a:r>
          </a:p>
        </p:txBody>
      </p:sp>
      <p:sp>
        <p:nvSpPr>
          <p:cNvPr id="28" name="Rectangle 27">
            <a:extLst>
              <a:ext uri="{FF2B5EF4-FFF2-40B4-BE49-F238E27FC236}">
                <a16:creationId xmlns:a16="http://schemas.microsoft.com/office/drawing/2014/main" id="{DBF12F87-43C3-4148-911F-173C3FB4682F}"/>
              </a:ext>
            </a:extLst>
          </p:cNvPr>
          <p:cNvSpPr/>
          <p:nvPr/>
        </p:nvSpPr>
        <p:spPr bwMode="auto">
          <a:xfrm>
            <a:off x="4409323" y="1791453"/>
            <a:ext cx="72000" cy="72000"/>
          </a:xfrm>
          <a:prstGeom prst="rect">
            <a:avLst/>
          </a:prstGeom>
          <a:solidFill>
            <a:srgbClr val="0066C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sp>
        <p:nvSpPr>
          <p:cNvPr id="29" name="TextBox 28">
            <a:extLst>
              <a:ext uri="{FF2B5EF4-FFF2-40B4-BE49-F238E27FC236}">
                <a16:creationId xmlns:a16="http://schemas.microsoft.com/office/drawing/2014/main" id="{BB8649DA-9F06-4F41-ACB0-BDFE134DE161}"/>
              </a:ext>
            </a:extLst>
          </p:cNvPr>
          <p:cNvSpPr txBox="1"/>
          <p:nvPr/>
        </p:nvSpPr>
        <p:spPr>
          <a:xfrm>
            <a:off x="4475158" y="1694906"/>
            <a:ext cx="1485900" cy="261610"/>
          </a:xfrm>
          <a:prstGeom prst="rect">
            <a:avLst/>
          </a:prstGeom>
          <a:noFill/>
        </p:spPr>
        <p:txBody>
          <a:bodyPr wrap="square" rtlCol="0">
            <a:spAutoFit/>
          </a:bodyPr>
          <a:lstStyle/>
          <a:p>
            <a:pPr algn="l"/>
            <a:r>
              <a:rPr lang="en-GB" sz="1100" dirty="0">
                <a:solidFill>
                  <a:schemeClr val="tx1">
                    <a:lumMod val="65000"/>
                    <a:lumOff val="35000"/>
                  </a:schemeClr>
                </a:solidFill>
              </a:rPr>
              <a:t>Several times a day</a:t>
            </a:r>
          </a:p>
        </p:txBody>
      </p:sp>
      <p:sp>
        <p:nvSpPr>
          <p:cNvPr id="30" name="Rectangle 29">
            <a:extLst>
              <a:ext uri="{FF2B5EF4-FFF2-40B4-BE49-F238E27FC236}">
                <a16:creationId xmlns:a16="http://schemas.microsoft.com/office/drawing/2014/main" id="{5AA6D5B6-693B-449D-9A35-3C9B46165B0E}"/>
              </a:ext>
            </a:extLst>
          </p:cNvPr>
          <p:cNvSpPr/>
          <p:nvPr/>
        </p:nvSpPr>
        <p:spPr bwMode="auto">
          <a:xfrm>
            <a:off x="4409323" y="1980254"/>
            <a:ext cx="72000" cy="72000"/>
          </a:xfrm>
          <a:prstGeom prst="rect">
            <a:avLst/>
          </a:prstGeom>
          <a:solidFill>
            <a:srgbClr val="3399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sp>
        <p:nvSpPr>
          <p:cNvPr id="31" name="TextBox 30">
            <a:extLst>
              <a:ext uri="{FF2B5EF4-FFF2-40B4-BE49-F238E27FC236}">
                <a16:creationId xmlns:a16="http://schemas.microsoft.com/office/drawing/2014/main" id="{C131762C-DA3F-4A1A-9E6D-5D9E8446E76E}"/>
              </a:ext>
            </a:extLst>
          </p:cNvPr>
          <p:cNvSpPr txBox="1"/>
          <p:nvPr/>
        </p:nvSpPr>
        <p:spPr>
          <a:xfrm>
            <a:off x="4475158" y="1883707"/>
            <a:ext cx="1485900" cy="261610"/>
          </a:xfrm>
          <a:prstGeom prst="rect">
            <a:avLst/>
          </a:prstGeom>
          <a:noFill/>
        </p:spPr>
        <p:txBody>
          <a:bodyPr wrap="square" rtlCol="0">
            <a:spAutoFit/>
          </a:bodyPr>
          <a:lstStyle/>
          <a:p>
            <a:pPr algn="l"/>
            <a:r>
              <a:rPr lang="en-GB" sz="1100" dirty="0">
                <a:solidFill>
                  <a:schemeClr val="tx1">
                    <a:lumMod val="65000"/>
                    <a:lumOff val="35000"/>
                  </a:schemeClr>
                </a:solidFill>
              </a:rPr>
              <a:t>Once a day</a:t>
            </a:r>
          </a:p>
        </p:txBody>
      </p:sp>
      <p:sp>
        <p:nvSpPr>
          <p:cNvPr id="32" name="Rectangle 31">
            <a:extLst>
              <a:ext uri="{FF2B5EF4-FFF2-40B4-BE49-F238E27FC236}">
                <a16:creationId xmlns:a16="http://schemas.microsoft.com/office/drawing/2014/main" id="{83E3B67D-A614-487C-A511-F78E325C29BC}"/>
              </a:ext>
            </a:extLst>
          </p:cNvPr>
          <p:cNvSpPr/>
          <p:nvPr/>
        </p:nvSpPr>
        <p:spPr bwMode="auto">
          <a:xfrm>
            <a:off x="5857798" y="1794411"/>
            <a:ext cx="72000" cy="72000"/>
          </a:xfrm>
          <a:prstGeom prst="rect">
            <a:avLst/>
          </a:prstGeom>
          <a:solidFill>
            <a:srgbClr val="99CC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sp>
        <p:nvSpPr>
          <p:cNvPr id="33" name="TextBox 32">
            <a:extLst>
              <a:ext uri="{FF2B5EF4-FFF2-40B4-BE49-F238E27FC236}">
                <a16:creationId xmlns:a16="http://schemas.microsoft.com/office/drawing/2014/main" id="{27B5D1C4-3D68-4C19-835E-F5B58C836676}"/>
              </a:ext>
            </a:extLst>
          </p:cNvPr>
          <p:cNvSpPr txBox="1"/>
          <p:nvPr/>
        </p:nvSpPr>
        <p:spPr>
          <a:xfrm>
            <a:off x="5923633" y="1697864"/>
            <a:ext cx="1485900" cy="261610"/>
          </a:xfrm>
          <a:prstGeom prst="rect">
            <a:avLst/>
          </a:prstGeom>
          <a:noFill/>
        </p:spPr>
        <p:txBody>
          <a:bodyPr wrap="square" rtlCol="0">
            <a:spAutoFit/>
          </a:bodyPr>
          <a:lstStyle/>
          <a:p>
            <a:pPr algn="l"/>
            <a:r>
              <a:rPr lang="en-GB" sz="1100" dirty="0">
                <a:solidFill>
                  <a:schemeClr val="tx1">
                    <a:lumMod val="65000"/>
                    <a:lumOff val="35000"/>
                  </a:schemeClr>
                </a:solidFill>
              </a:rPr>
              <a:t>Several times a week</a:t>
            </a:r>
          </a:p>
        </p:txBody>
      </p:sp>
      <p:sp>
        <p:nvSpPr>
          <p:cNvPr id="34" name="Rectangle 33">
            <a:extLst>
              <a:ext uri="{FF2B5EF4-FFF2-40B4-BE49-F238E27FC236}">
                <a16:creationId xmlns:a16="http://schemas.microsoft.com/office/drawing/2014/main" id="{ED594EA0-A6D9-465E-BCDD-0F2CB31FFF46}"/>
              </a:ext>
            </a:extLst>
          </p:cNvPr>
          <p:cNvSpPr/>
          <p:nvPr/>
        </p:nvSpPr>
        <p:spPr bwMode="auto">
          <a:xfrm>
            <a:off x="5857798" y="1983212"/>
            <a:ext cx="72000" cy="72000"/>
          </a:xfrm>
          <a:prstGeom prst="rect">
            <a:avLst/>
          </a:prstGeom>
          <a:solidFill>
            <a:srgbClr val="CCECF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sp>
        <p:nvSpPr>
          <p:cNvPr id="35" name="TextBox 34">
            <a:extLst>
              <a:ext uri="{FF2B5EF4-FFF2-40B4-BE49-F238E27FC236}">
                <a16:creationId xmlns:a16="http://schemas.microsoft.com/office/drawing/2014/main" id="{8666D0EA-EF49-4145-9440-029175B48AAB}"/>
              </a:ext>
            </a:extLst>
          </p:cNvPr>
          <p:cNvSpPr txBox="1"/>
          <p:nvPr/>
        </p:nvSpPr>
        <p:spPr>
          <a:xfrm>
            <a:off x="5923633" y="1886665"/>
            <a:ext cx="1485900" cy="261610"/>
          </a:xfrm>
          <a:prstGeom prst="rect">
            <a:avLst/>
          </a:prstGeom>
          <a:noFill/>
        </p:spPr>
        <p:txBody>
          <a:bodyPr wrap="square" rtlCol="0">
            <a:spAutoFit/>
          </a:bodyPr>
          <a:lstStyle/>
          <a:p>
            <a:pPr algn="l"/>
            <a:r>
              <a:rPr lang="en-GB" sz="1100" dirty="0">
                <a:solidFill>
                  <a:schemeClr val="tx1">
                    <a:lumMod val="65000"/>
                    <a:lumOff val="35000"/>
                  </a:schemeClr>
                </a:solidFill>
              </a:rPr>
              <a:t>Once a week</a:t>
            </a:r>
          </a:p>
        </p:txBody>
      </p:sp>
      <p:sp>
        <p:nvSpPr>
          <p:cNvPr id="36" name="Rectangle 35">
            <a:extLst>
              <a:ext uri="{FF2B5EF4-FFF2-40B4-BE49-F238E27FC236}">
                <a16:creationId xmlns:a16="http://schemas.microsoft.com/office/drawing/2014/main" id="{B1498174-33EE-431D-AA92-B21FD56BDED4}"/>
              </a:ext>
            </a:extLst>
          </p:cNvPr>
          <p:cNvSpPr/>
          <p:nvPr/>
        </p:nvSpPr>
        <p:spPr bwMode="auto">
          <a:xfrm>
            <a:off x="7417390" y="1790921"/>
            <a:ext cx="72000" cy="72000"/>
          </a:xfrm>
          <a:prstGeom prst="rect">
            <a:avLst/>
          </a:prstGeom>
          <a:solidFill>
            <a:schemeClr val="bg1">
              <a:lumMod val="8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sp>
        <p:nvSpPr>
          <p:cNvPr id="37" name="TextBox 36">
            <a:extLst>
              <a:ext uri="{FF2B5EF4-FFF2-40B4-BE49-F238E27FC236}">
                <a16:creationId xmlns:a16="http://schemas.microsoft.com/office/drawing/2014/main" id="{CA78E147-4554-41D1-96E1-F8DECDAD080F}"/>
              </a:ext>
            </a:extLst>
          </p:cNvPr>
          <p:cNvSpPr txBox="1"/>
          <p:nvPr/>
        </p:nvSpPr>
        <p:spPr>
          <a:xfrm>
            <a:off x="7483225" y="1694374"/>
            <a:ext cx="1485900" cy="261610"/>
          </a:xfrm>
          <a:prstGeom prst="rect">
            <a:avLst/>
          </a:prstGeom>
          <a:noFill/>
        </p:spPr>
        <p:txBody>
          <a:bodyPr wrap="square" rtlCol="0">
            <a:spAutoFit/>
          </a:bodyPr>
          <a:lstStyle/>
          <a:p>
            <a:pPr algn="l"/>
            <a:r>
              <a:rPr lang="en-GB" sz="1100" dirty="0">
                <a:solidFill>
                  <a:schemeClr val="tx1">
                    <a:lumMod val="65000"/>
                    <a:lumOff val="35000"/>
                  </a:schemeClr>
                </a:solidFill>
              </a:rPr>
              <a:t>Less often</a:t>
            </a:r>
          </a:p>
        </p:txBody>
      </p:sp>
      <p:sp>
        <p:nvSpPr>
          <p:cNvPr id="38" name="Rectangle 37">
            <a:extLst>
              <a:ext uri="{FF2B5EF4-FFF2-40B4-BE49-F238E27FC236}">
                <a16:creationId xmlns:a16="http://schemas.microsoft.com/office/drawing/2014/main" id="{16BE18E0-7C08-4D2B-9FDC-56B460CF9351}"/>
              </a:ext>
            </a:extLst>
          </p:cNvPr>
          <p:cNvSpPr/>
          <p:nvPr/>
        </p:nvSpPr>
        <p:spPr bwMode="auto">
          <a:xfrm>
            <a:off x="7417390" y="1979722"/>
            <a:ext cx="72000" cy="72000"/>
          </a:xfrm>
          <a:prstGeom prst="rect">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a:ln>
                <a:noFill/>
              </a:ln>
              <a:solidFill>
                <a:srgbClr val="000000"/>
              </a:solidFill>
              <a:effectLst/>
              <a:latin typeface="Gill Sans" pitchFamily="34" charset="0"/>
              <a:sym typeface="Gill Sans" pitchFamily="34" charset="0"/>
            </a:endParaRPr>
          </a:p>
        </p:txBody>
      </p:sp>
      <p:sp>
        <p:nvSpPr>
          <p:cNvPr id="39" name="TextBox 38">
            <a:extLst>
              <a:ext uri="{FF2B5EF4-FFF2-40B4-BE49-F238E27FC236}">
                <a16:creationId xmlns:a16="http://schemas.microsoft.com/office/drawing/2014/main" id="{30E0EAB2-12A0-467E-8E8D-005151034E56}"/>
              </a:ext>
            </a:extLst>
          </p:cNvPr>
          <p:cNvSpPr txBox="1"/>
          <p:nvPr/>
        </p:nvSpPr>
        <p:spPr>
          <a:xfrm>
            <a:off x="7483225" y="1883175"/>
            <a:ext cx="1485900" cy="261610"/>
          </a:xfrm>
          <a:prstGeom prst="rect">
            <a:avLst/>
          </a:prstGeom>
          <a:noFill/>
        </p:spPr>
        <p:txBody>
          <a:bodyPr wrap="square" rtlCol="0">
            <a:spAutoFit/>
          </a:bodyPr>
          <a:lstStyle/>
          <a:p>
            <a:pPr algn="l"/>
            <a:r>
              <a:rPr lang="en-GB" sz="1100" dirty="0">
                <a:solidFill>
                  <a:schemeClr val="tx1">
                    <a:lumMod val="65000"/>
                    <a:lumOff val="35000"/>
                  </a:schemeClr>
                </a:solidFill>
              </a:rPr>
              <a:t>Never</a:t>
            </a:r>
          </a:p>
        </p:txBody>
      </p:sp>
      <p:sp>
        <p:nvSpPr>
          <p:cNvPr id="42" name="Title 1">
            <a:extLst>
              <a:ext uri="{FF2B5EF4-FFF2-40B4-BE49-F238E27FC236}">
                <a16:creationId xmlns:a16="http://schemas.microsoft.com/office/drawing/2014/main" id="{A8779785-99C0-49BE-9DC1-39C06D49BBA7}"/>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Instagram is considerably more popular among 16-24s than the 25-29 age group, however they are less frequent users of YouTube</a:t>
            </a:r>
          </a:p>
        </p:txBody>
      </p:sp>
      <p:cxnSp>
        <p:nvCxnSpPr>
          <p:cNvPr id="40" name="Straight Connector 39">
            <a:extLst>
              <a:ext uri="{FF2B5EF4-FFF2-40B4-BE49-F238E27FC236}">
                <a16:creationId xmlns:a16="http://schemas.microsoft.com/office/drawing/2014/main" id="{EE4E2395-57E3-443F-9317-6D4846A37766}"/>
              </a:ext>
            </a:extLst>
          </p:cNvPr>
          <p:cNvCxnSpPr>
            <a:cxnSpLocks/>
          </p:cNvCxnSpPr>
          <p:nvPr/>
        </p:nvCxnSpPr>
        <p:spPr bwMode="auto">
          <a:xfrm>
            <a:off x="3067006" y="2278546"/>
            <a:ext cx="0" cy="2016000"/>
          </a:xfrm>
          <a:prstGeom prst="line">
            <a:avLst/>
          </a:prstGeom>
          <a:blipFill dpi="0" rotWithShape="0">
            <a:blip r:embed="rId6"/>
            <a:srcRect/>
            <a:tile tx="0" ty="0" sx="100000" sy="100000" flip="none" algn="tl"/>
          </a:blipFill>
          <a:ln w="1905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F07E303D-C058-4BEA-8BFE-4B00A6C6C4E6}"/>
              </a:ext>
            </a:extLst>
          </p:cNvPr>
          <p:cNvCxnSpPr>
            <a:cxnSpLocks/>
          </p:cNvCxnSpPr>
          <p:nvPr/>
        </p:nvCxnSpPr>
        <p:spPr bwMode="auto">
          <a:xfrm>
            <a:off x="6058207" y="2278546"/>
            <a:ext cx="0" cy="2016000"/>
          </a:xfrm>
          <a:prstGeom prst="line">
            <a:avLst/>
          </a:prstGeom>
          <a:blipFill dpi="0" rotWithShape="0">
            <a:blip r:embed="rId6"/>
            <a:srcRect/>
            <a:tile tx="0" ty="0" sx="100000" sy="100000" flip="none" algn="tl"/>
          </a:blipFill>
          <a:ln w="19050" cap="flat" cmpd="sng" algn="ctr">
            <a:solidFill>
              <a:srgbClr val="AF2626"/>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790DE931-6B36-4E35-BB08-A77DBF5DD1D3}"/>
              </a:ext>
            </a:extLst>
          </p:cNvPr>
          <p:cNvSpPr txBox="1"/>
          <p:nvPr/>
        </p:nvSpPr>
        <p:spPr>
          <a:xfrm>
            <a:off x="8065" y="4669947"/>
            <a:ext cx="9134587" cy="230832"/>
          </a:xfrm>
          <a:prstGeom prst="rect">
            <a:avLst/>
          </a:prstGeom>
          <a:noFill/>
        </p:spPr>
        <p:txBody>
          <a:bodyPr wrap="square" rtlCol="0">
            <a:spAutoFit/>
          </a:bodyPr>
          <a:lstStyle/>
          <a:p>
            <a:pPr algn="l"/>
            <a:r>
              <a:rPr lang="en-GB" sz="900" dirty="0"/>
              <a:t>Q.71 Which social media or chat apps do you use actively? | Q.72 How often do you access…?</a:t>
            </a:r>
          </a:p>
        </p:txBody>
      </p:sp>
    </p:spTree>
    <p:extLst>
      <p:ext uri="{BB962C8B-B14F-4D97-AF65-F5344CB8AC3E}">
        <p14:creationId xmlns:p14="http://schemas.microsoft.com/office/powerpoint/2010/main" val="48383983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A8779785-99C0-49BE-9DC1-39C06D49BBA7}"/>
              </a:ext>
            </a:extLst>
          </p:cNvPr>
          <p:cNvSpPr>
            <a:spLocks noGrp="1"/>
          </p:cNvSpPr>
          <p:nvPr>
            <p:ph type="title"/>
          </p:nvPr>
        </p:nvSpPr>
        <p:spPr>
          <a:xfrm>
            <a:off x="169933" y="-1"/>
            <a:ext cx="6566427" cy="810000"/>
          </a:xfrm>
        </p:spPr>
        <p:txBody>
          <a:bodyPr anchor="ctr"/>
          <a:lstStyle/>
          <a:p>
            <a:r>
              <a:rPr lang="en-GB" sz="1800" b="1" dirty="0">
                <a:latin typeface="Gill Sans Light" panose="020B0402020204020204"/>
              </a:rPr>
              <a:t>Accuracy of news is judged by different measures across the population, but reputation and ownership are most often mentioned</a:t>
            </a:r>
          </a:p>
        </p:txBody>
      </p:sp>
      <p:sp>
        <p:nvSpPr>
          <p:cNvPr id="48" name="TextBox 47">
            <a:extLst>
              <a:ext uri="{FF2B5EF4-FFF2-40B4-BE49-F238E27FC236}">
                <a16:creationId xmlns:a16="http://schemas.microsoft.com/office/drawing/2014/main" id="{CFE3EC60-14C2-4EC2-90F8-BE99ED681402}"/>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graphicFrame>
        <p:nvGraphicFramePr>
          <p:cNvPr id="6" name="Chart 5">
            <a:extLst>
              <a:ext uri="{FF2B5EF4-FFF2-40B4-BE49-F238E27FC236}">
                <a16:creationId xmlns:a16="http://schemas.microsoft.com/office/drawing/2014/main" id="{FD1ABDC2-6235-4CE9-9E44-CF5768785DC6}"/>
              </a:ext>
            </a:extLst>
          </p:cNvPr>
          <p:cNvGraphicFramePr/>
          <p:nvPr>
            <p:extLst>
              <p:ext uri="{D42A27DB-BD31-4B8C-83A1-F6EECF244321}">
                <p14:modId xmlns:p14="http://schemas.microsoft.com/office/powerpoint/2010/main" val="3363449465"/>
              </p:ext>
            </p:extLst>
          </p:nvPr>
        </p:nvGraphicFramePr>
        <p:xfrm>
          <a:off x="169932" y="1097281"/>
          <a:ext cx="6912512" cy="3817372"/>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8">
            <a:extLst>
              <a:ext uri="{FF2B5EF4-FFF2-40B4-BE49-F238E27FC236}">
                <a16:creationId xmlns:a16="http://schemas.microsoft.com/office/drawing/2014/main" id="{A72BF145-81A8-4C73-8160-7525DC71BF26}"/>
              </a:ext>
            </a:extLst>
          </p:cNvPr>
          <p:cNvSpPr txBox="1"/>
          <p:nvPr/>
        </p:nvSpPr>
        <p:spPr>
          <a:xfrm>
            <a:off x="287127" y="864408"/>
            <a:ext cx="5614909" cy="498598"/>
          </a:xfrm>
          <a:prstGeom prst="rect">
            <a:avLst/>
          </a:prstGeom>
          <a:noFill/>
        </p:spPr>
        <p:txBody>
          <a:bodyPr wrap="square" rtlCol="0">
            <a:spAutoFit/>
          </a:bodyPr>
          <a:lstStyle/>
          <a:p>
            <a:pPr algn="l"/>
            <a:r>
              <a:rPr lang="en-GB" sz="1320" b="1" dirty="0">
                <a:solidFill>
                  <a:schemeClr val="tx1"/>
                </a:solidFill>
                <a:latin typeface="+mn-lt"/>
                <a:ea typeface="+mn-ea"/>
                <a:cs typeface="+mn-cs"/>
              </a:rPr>
              <a:t>CONSIDERATIONS WHEN DETERMINING ACCURACY OF NEWS SOURCE</a:t>
            </a:r>
          </a:p>
        </p:txBody>
      </p:sp>
      <p:sp>
        <p:nvSpPr>
          <p:cNvPr id="9" name="TextBox 8">
            <a:extLst>
              <a:ext uri="{FF2B5EF4-FFF2-40B4-BE49-F238E27FC236}">
                <a16:creationId xmlns:a16="http://schemas.microsoft.com/office/drawing/2014/main" id="{E3D50DFD-0324-4FC6-81DE-6BE7DC819ED2}"/>
              </a:ext>
            </a:extLst>
          </p:cNvPr>
          <p:cNvSpPr txBox="1"/>
          <p:nvPr/>
        </p:nvSpPr>
        <p:spPr>
          <a:xfrm>
            <a:off x="8065" y="4669947"/>
            <a:ext cx="9134587" cy="230832"/>
          </a:xfrm>
          <a:prstGeom prst="rect">
            <a:avLst/>
          </a:prstGeom>
          <a:noFill/>
        </p:spPr>
        <p:txBody>
          <a:bodyPr wrap="square" rtlCol="0">
            <a:spAutoFit/>
          </a:bodyPr>
          <a:lstStyle/>
          <a:p>
            <a:pPr algn="l"/>
            <a:r>
              <a:rPr lang="en-GB" sz="900" dirty="0"/>
              <a:t>Q.50 When you listen to/read news, what is the FIRST thing that you usually pay attention to, to differentiate trustworthy news from the hoax? </a:t>
            </a:r>
          </a:p>
        </p:txBody>
      </p:sp>
      <p:sp>
        <p:nvSpPr>
          <p:cNvPr id="10" name="Callout: Double Bent Line with No Border 9">
            <a:extLst>
              <a:ext uri="{FF2B5EF4-FFF2-40B4-BE49-F238E27FC236}">
                <a16:creationId xmlns:a16="http://schemas.microsoft.com/office/drawing/2014/main" id="{4A813A26-9E9B-42EA-8830-55A8B9888FDB}"/>
              </a:ext>
            </a:extLst>
          </p:cNvPr>
          <p:cNvSpPr/>
          <p:nvPr/>
        </p:nvSpPr>
        <p:spPr bwMode="auto">
          <a:xfrm>
            <a:off x="5668269" y="1451716"/>
            <a:ext cx="3149388" cy="2304000"/>
          </a:xfrm>
          <a:prstGeom prst="callout3">
            <a:avLst>
              <a:gd name="adj1" fmla="val 18750"/>
              <a:gd name="adj2" fmla="val -8333"/>
              <a:gd name="adj3" fmla="val 18750"/>
              <a:gd name="adj4" fmla="val -16667"/>
              <a:gd name="adj5" fmla="val 52861"/>
              <a:gd name="adj6" fmla="val -16316"/>
              <a:gd name="adj7" fmla="val 62857"/>
              <a:gd name="adj8" fmla="val -25324"/>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100" i="1" dirty="0">
                <a:solidFill>
                  <a:srgbClr val="C00000"/>
                </a:solidFill>
                <a:latin typeface="Gill Sans" pitchFamily="34" charset="0"/>
                <a:sym typeface="Gill Sans" pitchFamily="34" charset="0"/>
              </a:rPr>
              <a:t>Factors such as the neutrality of source and credibility of journalists is more important to those living in Java &amp; Bali Nusra, and those from a higher SEC background than other audiences. Those living in Kalimantan more commonly mention fact-checking tools, while people in Sumatra are often driven to trust a source if friends and family do so. </a:t>
            </a:r>
          </a:p>
          <a:p>
            <a:endParaRPr lang="en-GB" sz="1100" i="1" dirty="0">
              <a:solidFill>
                <a:srgbClr val="C00000"/>
              </a:solidFill>
              <a:latin typeface="Gill Sans" pitchFamily="34" charset="0"/>
              <a:sym typeface="Gill Sans" pitchFamily="34" charset="0"/>
            </a:endParaRPr>
          </a:p>
          <a:p>
            <a:r>
              <a:rPr lang="en-GB" sz="1100" i="1" dirty="0">
                <a:solidFill>
                  <a:srgbClr val="C00000"/>
                </a:solidFill>
                <a:latin typeface="Gill Sans" pitchFamily="34" charset="0"/>
                <a:sym typeface="Gill Sans" pitchFamily="34" charset="0"/>
              </a:rPr>
              <a:t>Men are also more likely to judge the veracity of a news source on the basis of its neutrality and using tools to check the facts than women, who place greatest importance on the reputation of the source. Under 30s mention fact checking more than older audiences.</a:t>
            </a:r>
          </a:p>
        </p:txBody>
      </p:sp>
    </p:spTree>
    <p:extLst>
      <p:ext uri="{BB962C8B-B14F-4D97-AF65-F5344CB8AC3E}">
        <p14:creationId xmlns:p14="http://schemas.microsoft.com/office/powerpoint/2010/main" val="17431430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968189"/>
            <a:ext cx="8787950" cy="3626672"/>
          </a:xfrm>
        </p:spPr>
        <p:txBody>
          <a:bodyPr/>
          <a:lstStyle/>
          <a:p>
            <a:pPr marL="0" indent="0" algn="l">
              <a:spcAft>
                <a:spcPts val="600"/>
              </a:spcAft>
            </a:pPr>
            <a:r>
              <a:rPr lang="en-GB" sz="1400" b="1" dirty="0">
                <a:latin typeface="Gill Sans Light" panose="020B0402020204020204"/>
              </a:rPr>
              <a:t>Media use and consumption</a:t>
            </a:r>
            <a:endParaRPr lang="en-GB" sz="1400" dirty="0">
              <a:latin typeface="Gill Sans Light" panose="020B0402020204020204"/>
            </a:endParaRPr>
          </a:p>
          <a:p>
            <a:pPr marL="285750" indent="-285750" algn="l">
              <a:spcAft>
                <a:spcPts val="600"/>
              </a:spcAft>
              <a:buFont typeface="Arial" panose="020B0604020202020204" pitchFamily="34" charset="0"/>
              <a:buChar char="•"/>
            </a:pPr>
            <a:r>
              <a:rPr lang="en-GB" sz="1400" dirty="0">
                <a:latin typeface="Gill Sans Light" panose="020B0402020204020204"/>
              </a:rPr>
              <a:t>Television content that entertains is most popular with audiences, however, many are also seeking programmes that educate, impart good values or take them on a journey into the lives of others.</a:t>
            </a:r>
          </a:p>
          <a:p>
            <a:pPr marL="285750" indent="-285750" algn="l">
              <a:spcAft>
                <a:spcPts val="600"/>
              </a:spcAft>
              <a:buFont typeface="Arial" panose="020B0604020202020204" pitchFamily="34" charset="0"/>
              <a:buChar char="•"/>
            </a:pPr>
            <a:r>
              <a:rPr lang="en-GB" sz="1400" dirty="0">
                <a:latin typeface="Gill Sans Light" panose="020B0402020204020204"/>
              </a:rPr>
              <a:t>TV viewing is most commonly done later in the day, with radio seeing peaks in the morning and evening/night.</a:t>
            </a:r>
          </a:p>
          <a:p>
            <a:pPr marL="285750" indent="-285750" algn="l">
              <a:spcAft>
                <a:spcPts val="600"/>
              </a:spcAft>
              <a:buFont typeface="Arial" panose="020B0604020202020204" pitchFamily="34" charset="0"/>
              <a:buChar char="•"/>
            </a:pPr>
            <a:r>
              <a:rPr lang="en-GB" sz="1400" dirty="0">
                <a:latin typeface="Gill Sans Light" panose="020B0402020204020204"/>
              </a:rPr>
              <a:t>In terms of social media, Instagram appears to be somewhat more important to the youngest group (16-24s) than Facebook, while YouTube is now more popular among the 25-29s than the very young adults.</a:t>
            </a: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285750" indent="-285750" algn="l">
              <a:spcAft>
                <a:spcPts val="600"/>
              </a:spcAft>
              <a:buFont typeface="Arial" panose="020B0604020202020204" pitchFamily="34" charset="0"/>
              <a:buChar char="•"/>
            </a:pPr>
            <a:endParaRPr lang="en-GB" sz="1400" dirty="0">
              <a:latin typeface="Gill Sans Light" panose="020B0402020204020204"/>
            </a:endParaRPr>
          </a:p>
          <a:p>
            <a:pPr marL="0" indent="0" algn="l">
              <a:spcAft>
                <a:spcPts val="600"/>
              </a:spcAft>
            </a:pPr>
            <a:endParaRPr lang="en-GB" sz="1400" dirty="0">
              <a:latin typeface="Gill Sans Light" panose="020B0402020204020204"/>
            </a:endParaRPr>
          </a:p>
        </p:txBody>
      </p:sp>
      <p:sp>
        <p:nvSpPr>
          <p:cNvPr id="6" name="Title 1">
            <a:extLst>
              <a:ext uri="{FF2B5EF4-FFF2-40B4-BE49-F238E27FC236}">
                <a16:creationId xmlns:a16="http://schemas.microsoft.com/office/drawing/2014/main" id="{2E075225-0CA3-4E11-AB21-89D92D2B1AC9}"/>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Summary</a:t>
            </a:r>
          </a:p>
        </p:txBody>
      </p:sp>
    </p:spTree>
    <p:extLst>
      <p:ext uri="{BB962C8B-B14F-4D97-AF65-F5344CB8AC3E}">
        <p14:creationId xmlns:p14="http://schemas.microsoft.com/office/powerpoint/2010/main" val="276358031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503"/>
            <a:ext cx="9144000" cy="5171003"/>
          </a:xfrm>
          <a:prstGeom prst="rect">
            <a:avLst/>
          </a:prstGeom>
          <a:solidFill>
            <a:srgbClr val="980F1D"/>
          </a:solidFill>
          <a:ln>
            <a:noFill/>
          </a:ln>
          <a:effectLst/>
        </p:spPr>
        <p:style>
          <a:lnRef idx="1">
            <a:schemeClr val="accent2"/>
          </a:lnRef>
          <a:fillRef idx="3">
            <a:schemeClr val="accent2"/>
          </a:fillRef>
          <a:effectRef idx="2">
            <a:schemeClr val="accent2"/>
          </a:effectRef>
          <a:fontRef idx="minor">
            <a:schemeClr val="lt1"/>
          </a:fontRef>
        </p:style>
        <p:txBody>
          <a:bodyPr lIns="73959" tIns="36978" rIns="73959" bIns="36978" anchor="ctr"/>
          <a:lstStyle/>
          <a:p>
            <a:pPr algn="l" defTabSz="685833" fontAlgn="auto">
              <a:spcBef>
                <a:spcPts val="0"/>
              </a:spcBef>
              <a:spcAft>
                <a:spcPts val="0"/>
              </a:spcAft>
            </a:pPr>
            <a:endParaRPr lang="en-GB" sz="2025" dirty="0">
              <a:solidFill>
                <a:prstClr val="white"/>
              </a:solidFill>
              <a:latin typeface="Calibri"/>
            </a:endParaRPr>
          </a:p>
        </p:txBody>
      </p:sp>
      <p:sp>
        <p:nvSpPr>
          <p:cNvPr id="5" name="Rectangle 4"/>
          <p:cNvSpPr/>
          <p:nvPr/>
        </p:nvSpPr>
        <p:spPr>
          <a:xfrm>
            <a:off x="0" y="3651887"/>
            <a:ext cx="9144000" cy="1026557"/>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lIns="73959" tIns="36978" rIns="73959" bIns="36978" anchor="ctr"/>
          <a:lstStyle/>
          <a:p>
            <a:pPr algn="l" defTabSz="697476">
              <a:defRPr/>
            </a:pPr>
            <a:endParaRPr lang="en-US" sz="1958">
              <a:solidFill>
                <a:srgbClr val="FFFFFF"/>
              </a:solidFill>
              <a:latin typeface="Calibri"/>
              <a:ea typeface="MS PGothic" pitchFamily="34" charset="-128"/>
              <a:sym typeface="Gill Sans" pitchFamily="34" charset="0"/>
            </a:endParaRPr>
          </a:p>
        </p:txBody>
      </p:sp>
      <p:pic>
        <p:nvPicPr>
          <p:cNvPr id="18436" name="Picture 5" descr="6931.g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09128" y="3806571"/>
            <a:ext cx="1931026" cy="71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40839" y="469591"/>
            <a:ext cx="5185656" cy="701506"/>
          </a:xfrm>
          <a:prstGeom prst="rect">
            <a:avLst/>
          </a:prstGeom>
          <a:noFill/>
        </p:spPr>
        <p:txBody>
          <a:bodyPr wrap="square" lIns="77502" tIns="38751" rIns="77502" bIns="38751" rtlCol="0">
            <a:spAutoFit/>
          </a:bodyPr>
          <a:lstStyle/>
          <a:p>
            <a:pPr algn="l" defTabSz="685833" fontAlgn="auto">
              <a:spcBef>
                <a:spcPts val="0"/>
              </a:spcBef>
              <a:spcAft>
                <a:spcPts val="0"/>
              </a:spcAft>
            </a:pPr>
            <a:endParaRPr lang="en-GB" sz="2025" dirty="0">
              <a:solidFill>
                <a:prstClr val="white"/>
              </a:solidFill>
              <a:latin typeface="Calibri"/>
              <a:ea typeface="+mn-ea"/>
              <a:cs typeface="+mn-cs"/>
            </a:endParaRPr>
          </a:p>
          <a:p>
            <a:pPr algn="l" defTabSz="685833" fontAlgn="auto">
              <a:spcBef>
                <a:spcPts val="0"/>
              </a:spcBef>
              <a:spcAft>
                <a:spcPts val="0"/>
              </a:spcAft>
            </a:pPr>
            <a:endParaRPr lang="en-GB" sz="2025" dirty="0">
              <a:solidFill>
                <a:prstClr val="white"/>
              </a:solidFill>
              <a:latin typeface="Calibri"/>
              <a:ea typeface="+mn-ea"/>
              <a:cs typeface="+mn-cs"/>
            </a:endParaRPr>
          </a:p>
        </p:txBody>
      </p:sp>
      <p:sp>
        <p:nvSpPr>
          <p:cNvPr id="3" name="TextBox 2"/>
          <p:cNvSpPr txBox="1"/>
          <p:nvPr/>
        </p:nvSpPr>
        <p:spPr>
          <a:xfrm>
            <a:off x="1703684" y="1990449"/>
            <a:ext cx="5347708" cy="545759"/>
          </a:xfrm>
          <a:prstGeom prst="rect">
            <a:avLst/>
          </a:prstGeom>
          <a:noFill/>
        </p:spPr>
        <p:txBody>
          <a:bodyPr wrap="square" lIns="77502" tIns="38751" rIns="77502" bIns="38751" rtlCol="0">
            <a:spAutoFit/>
          </a:bodyPr>
          <a:lstStyle/>
          <a:p>
            <a:pPr algn="l" defTabSz="685833" fontAlgn="auto">
              <a:spcBef>
                <a:spcPts val="0"/>
              </a:spcBef>
              <a:spcAft>
                <a:spcPts val="0"/>
              </a:spcAft>
            </a:pPr>
            <a:endParaRPr lang="en-GB" sz="1688" dirty="0">
              <a:solidFill>
                <a:prstClr val="white"/>
              </a:solidFill>
              <a:latin typeface="Calibri"/>
              <a:ea typeface="+mn-ea"/>
              <a:cs typeface="+mn-cs"/>
            </a:endParaRPr>
          </a:p>
          <a:p>
            <a:pPr algn="l" defTabSz="685833" fontAlgn="auto">
              <a:spcBef>
                <a:spcPts val="0"/>
              </a:spcBef>
              <a:spcAft>
                <a:spcPts val="0"/>
              </a:spcAft>
            </a:pPr>
            <a:endParaRPr lang="en-GB" sz="1350" dirty="0">
              <a:solidFill>
                <a:prstClr val="black"/>
              </a:solidFill>
              <a:latin typeface="Calibri"/>
              <a:ea typeface="+mn-ea"/>
              <a:cs typeface="+mn-cs"/>
            </a:endParaRPr>
          </a:p>
        </p:txBody>
      </p:sp>
    </p:spTree>
    <p:extLst>
      <p:ext uri="{BB962C8B-B14F-4D97-AF65-F5344CB8AC3E}">
        <p14:creationId xmlns:p14="http://schemas.microsoft.com/office/powerpoint/2010/main" val="142661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1034321"/>
            <a:ext cx="8787950" cy="3560540"/>
          </a:xfrm>
        </p:spPr>
        <p:txBody>
          <a:bodyPr/>
          <a:lstStyle/>
          <a:p>
            <a:pPr marL="0" indent="0" algn="l">
              <a:spcAft>
                <a:spcPts val="600"/>
              </a:spcAft>
            </a:pPr>
            <a:r>
              <a:rPr lang="en-GB" sz="1400" b="1" dirty="0">
                <a:latin typeface="Gill Sans Light" panose="020B0402020204020204"/>
              </a:rPr>
              <a:t>Data Collection</a:t>
            </a:r>
            <a:endParaRPr lang="en-GB" sz="1400" dirty="0">
              <a:latin typeface="Gill Sans Light" panose="020B0402020204020204"/>
            </a:endParaRPr>
          </a:p>
          <a:p>
            <a:pPr marL="0" indent="0" algn="l">
              <a:spcAft>
                <a:spcPts val="0"/>
              </a:spcAft>
            </a:pPr>
            <a:r>
              <a:rPr lang="en-GB" sz="1400" dirty="0">
                <a:latin typeface="Gill Sans Light" panose="020B0402020204020204"/>
              </a:rPr>
              <a:t>A total of n=2,087 interviews were carried out between September and December 2020.</a:t>
            </a:r>
          </a:p>
          <a:p>
            <a:pPr marL="0" indent="0" algn="l">
              <a:spcAft>
                <a:spcPts val="0"/>
              </a:spcAft>
            </a:pPr>
            <a:endParaRPr lang="en-GB" sz="1400" dirty="0">
              <a:latin typeface="Gill Sans Light" panose="020B0402020204020204"/>
            </a:endParaRPr>
          </a:p>
          <a:p>
            <a:pPr marL="0" indent="0" algn="l">
              <a:spcAft>
                <a:spcPts val="0"/>
              </a:spcAft>
            </a:pPr>
            <a:r>
              <a:rPr lang="en-GB" sz="1400" dirty="0">
                <a:latin typeface="Gill Sans Light" panose="020B0402020204020204"/>
              </a:rPr>
              <a:t>The data collection was carried out predominantly face-to-face using door-to-door systematic random sampling and the use of a KISH grid approach to select the respondent from each household. For these interviews, the research was carried out through Computer Assisted Personal Interviewing (CAPI), with a survey length of 60 minutes and a 10-minute admin and respondent engagement allowance.</a:t>
            </a:r>
          </a:p>
          <a:p>
            <a:pPr marL="0" indent="0" algn="l">
              <a:spcAft>
                <a:spcPts val="0"/>
              </a:spcAft>
            </a:pPr>
            <a:endParaRPr lang="en-GB" sz="1400" dirty="0">
              <a:latin typeface="Gill Sans Light" panose="020B0402020204020204"/>
            </a:endParaRPr>
          </a:p>
          <a:p>
            <a:pPr marL="0" indent="0" algn="l">
              <a:spcAft>
                <a:spcPts val="0"/>
              </a:spcAft>
            </a:pPr>
            <a:r>
              <a:rPr lang="en-GB" sz="1400" dirty="0">
                <a:latin typeface="Gill Sans Light" panose="020B0402020204020204"/>
              </a:rPr>
              <a:t>Due to the Covid-19 pandemic, a subset of interviews were carried out using remote telephone methods, with sample sourced from Nielsen’s 1 million strong telephone panel. </a:t>
            </a:r>
          </a:p>
          <a:p>
            <a:pPr marL="0" indent="0" algn="l">
              <a:spcAft>
                <a:spcPts val="0"/>
              </a:spcAft>
            </a:pPr>
            <a:endParaRPr lang="en-GB" sz="1400" dirty="0">
              <a:latin typeface="Gill Sans Light" panose="020B0402020204020204"/>
            </a:endParaRPr>
          </a:p>
          <a:p>
            <a:pPr marL="0" indent="0" algn="l">
              <a:spcAft>
                <a:spcPts val="0"/>
              </a:spcAft>
            </a:pPr>
            <a:r>
              <a:rPr lang="en-GB" sz="1400" dirty="0">
                <a:latin typeface="Gill Sans Light" panose="020B0402020204020204"/>
              </a:rPr>
              <a:t>The data collection instrument was optimised to work across both methods in terms of logistics and question phrasing / administration.</a:t>
            </a:r>
          </a:p>
          <a:p>
            <a:pPr marL="0" indent="0" algn="l">
              <a:spcAft>
                <a:spcPts val="0"/>
              </a:spcAft>
            </a:pPr>
            <a:endParaRPr lang="en-GB" sz="1400" dirty="0">
              <a:latin typeface="Gill Sans Light" panose="020B0402020204020204"/>
            </a:endParaRPr>
          </a:p>
          <a:p>
            <a:pPr marL="0" indent="0" algn="l">
              <a:spcAft>
                <a:spcPts val="0"/>
              </a:spcAft>
            </a:pPr>
            <a:r>
              <a:rPr lang="en-GB" sz="1400" dirty="0">
                <a:latin typeface="Gill Sans Light" panose="020B0402020204020204"/>
              </a:rPr>
              <a:t>Where national and research-led restrictions allowed, face-to-face data collection was carried out with detailed </a:t>
            </a:r>
            <a:r>
              <a:rPr lang="en-GB" sz="1400" dirty="0" err="1">
                <a:latin typeface="Gill Sans Light" panose="020B0402020204020204"/>
              </a:rPr>
              <a:t>Covid</a:t>
            </a:r>
            <a:r>
              <a:rPr lang="en-GB" sz="1400" dirty="0">
                <a:latin typeface="Gill Sans Light" panose="020B0402020204020204"/>
              </a:rPr>
              <a:t>-safety measures implemented to protect both enumerators and research participants. </a:t>
            </a:r>
          </a:p>
          <a:p>
            <a:pPr marL="0" indent="0" algn="l">
              <a:spcAft>
                <a:spcPts val="600"/>
              </a:spcAft>
            </a:pPr>
            <a:endParaRPr lang="en-GB" sz="1400" dirty="0">
              <a:latin typeface="Gill Sans Light" panose="020B0402020204020204"/>
            </a:endParaRPr>
          </a:p>
        </p:txBody>
      </p:sp>
      <p:sp>
        <p:nvSpPr>
          <p:cNvPr id="6" name="Title 1">
            <a:extLst>
              <a:ext uri="{FF2B5EF4-FFF2-40B4-BE49-F238E27FC236}">
                <a16:creationId xmlns:a16="http://schemas.microsoft.com/office/drawing/2014/main" id="{3334F330-5E7E-4F78-9CAB-728CA9714F93}"/>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Method and Data Collection</a:t>
            </a:r>
          </a:p>
        </p:txBody>
      </p:sp>
    </p:spTree>
    <p:extLst>
      <p:ext uri="{BB962C8B-B14F-4D97-AF65-F5344CB8AC3E}">
        <p14:creationId xmlns:p14="http://schemas.microsoft.com/office/powerpoint/2010/main" val="15236258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255E0A-431E-458C-B9D0-5DC05F807344}"/>
              </a:ext>
            </a:extLst>
          </p:cNvPr>
          <p:cNvSpPr>
            <a:spLocks noGrp="1"/>
          </p:cNvSpPr>
          <p:nvPr>
            <p:ph idx="1"/>
          </p:nvPr>
        </p:nvSpPr>
        <p:spPr>
          <a:xfrm>
            <a:off x="169933" y="1034321"/>
            <a:ext cx="8787950" cy="3560540"/>
          </a:xfrm>
        </p:spPr>
        <p:txBody>
          <a:bodyPr/>
          <a:lstStyle/>
          <a:p>
            <a:pPr marL="0" indent="0" algn="l">
              <a:spcAft>
                <a:spcPts val="600"/>
              </a:spcAft>
            </a:pPr>
            <a:r>
              <a:rPr lang="en-GB" sz="1400" b="1" dirty="0">
                <a:latin typeface="Gill Sans Light" panose="020B0402020204020204"/>
              </a:rPr>
              <a:t>Geographic and Demographic Considerations</a:t>
            </a:r>
          </a:p>
          <a:p>
            <a:pPr marL="0" indent="0" algn="l">
              <a:spcAft>
                <a:spcPts val="600"/>
              </a:spcAft>
            </a:pPr>
            <a:r>
              <a:rPr lang="en-GB" sz="1400" dirty="0">
                <a:latin typeface="Gill Sans Light" panose="020B0402020204020204"/>
              </a:rPr>
              <a:t>This report provides an overview of the findings from the representative study of Indonesian adults. Where meaningful demographic differences exist, these are outlined throughout the discussion of results. This includes data and commentary regarding key demographic considerations, such as those by gender, age, socio-economic context (SEC), and regional differences.</a:t>
            </a:r>
          </a:p>
          <a:p>
            <a:pPr marL="0" indent="0" algn="l">
              <a:spcAft>
                <a:spcPts val="600"/>
              </a:spcAft>
            </a:pPr>
            <a:endParaRPr lang="en-GB" sz="1400" dirty="0">
              <a:latin typeface="Gill Sans Light" panose="020B0402020204020204"/>
            </a:endParaRPr>
          </a:p>
          <a:p>
            <a:pPr marL="0" indent="0" algn="l">
              <a:spcAft>
                <a:spcPts val="600"/>
              </a:spcAft>
            </a:pPr>
            <a:r>
              <a:rPr lang="en-GB" sz="1400" i="1" dirty="0">
                <a:latin typeface="Gill Sans Light" panose="020B0402020204020204"/>
              </a:rPr>
              <a:t>Context for regional differences:</a:t>
            </a:r>
          </a:p>
          <a:p>
            <a:pPr marL="0" indent="0" algn="l">
              <a:spcAft>
                <a:spcPts val="600"/>
              </a:spcAft>
            </a:pPr>
            <a:r>
              <a:rPr lang="en-GB" sz="1400" b="1" i="1" dirty="0">
                <a:latin typeface="Gill Sans Light" panose="020B0402020204020204"/>
              </a:rPr>
              <a:t>Java</a:t>
            </a:r>
            <a:r>
              <a:rPr lang="en-GB" sz="1400" dirty="0">
                <a:latin typeface="Gill Sans Light" panose="020B0402020204020204"/>
              </a:rPr>
              <a:t>: known to be more urban (60%) and affluent among the three regions, however, there is a broader spectrum by SEC (18% upper, 54% middle and 28% lower). Where relevant, findings are noted for Jakarta to provide further context.</a:t>
            </a:r>
          </a:p>
          <a:p>
            <a:pPr marL="0" indent="0" algn="l">
              <a:spcAft>
                <a:spcPts val="600"/>
              </a:spcAft>
            </a:pPr>
            <a:r>
              <a:rPr lang="en-GB" sz="1400" b="1" i="1" dirty="0">
                <a:latin typeface="Gill Sans Light" panose="020B0402020204020204"/>
              </a:rPr>
              <a:t>Sumatra</a:t>
            </a:r>
            <a:r>
              <a:rPr lang="en-GB" sz="1400" dirty="0">
                <a:latin typeface="Gill Sans Light" panose="020B0402020204020204"/>
              </a:rPr>
              <a:t>: the least urban of the three regions (just 40% classed as urban), it is known for its tropical rainforests, mountains and lakes, and is of economic importance to Indonesia for its oil and palm oil. It has the lowest proportion of the population falling into the upper segment of SEC (11% upper, 64% middle and 25% lower).</a:t>
            </a:r>
          </a:p>
          <a:p>
            <a:pPr marL="0" indent="0" algn="l">
              <a:spcAft>
                <a:spcPts val="600"/>
              </a:spcAft>
            </a:pPr>
            <a:r>
              <a:rPr lang="en-GB" sz="1400" b="1" i="1" dirty="0">
                <a:latin typeface="Gill Sans Light" panose="020B0402020204020204"/>
              </a:rPr>
              <a:t>Kalimantan</a:t>
            </a:r>
            <a:r>
              <a:rPr lang="en-GB" sz="1400" dirty="0">
                <a:latin typeface="Gill Sans Light" panose="020B0402020204020204"/>
              </a:rPr>
              <a:t>: also more rural (43% classed as urban), the region is known for its expanse of rainforests, swamps and bogs, as well as its rich biodiversity, and is strategically important for its oil and coalfields. Its population is more middle and upper class (18% upper, 63% middle and 18% lower).</a:t>
            </a:r>
          </a:p>
          <a:p>
            <a:pPr marL="0" indent="0" algn="l">
              <a:spcAft>
                <a:spcPts val="600"/>
              </a:spcAft>
            </a:pPr>
            <a:endParaRPr lang="en-GB" sz="1400" dirty="0">
              <a:latin typeface="Gill Sans Light" panose="020B0402020204020204"/>
            </a:endParaRPr>
          </a:p>
          <a:p>
            <a:pPr marL="0" indent="0" algn="l">
              <a:spcAft>
                <a:spcPts val="600"/>
              </a:spcAft>
            </a:pPr>
            <a:endParaRPr lang="en-GB" sz="1400" dirty="0">
              <a:latin typeface="Gill Sans Light" panose="020B0402020204020204"/>
            </a:endParaRPr>
          </a:p>
          <a:p>
            <a:pPr marL="0" indent="0" algn="l">
              <a:spcAft>
                <a:spcPts val="600"/>
              </a:spcAft>
            </a:pPr>
            <a:endParaRPr lang="en-GB" sz="1400" dirty="0">
              <a:latin typeface="Gill Sans Light" panose="020B0402020204020204"/>
            </a:endParaRPr>
          </a:p>
          <a:p>
            <a:pPr marL="0" indent="0" algn="l">
              <a:spcAft>
                <a:spcPts val="600"/>
              </a:spcAft>
            </a:pPr>
            <a:endParaRPr lang="en-GB" sz="1400" dirty="0">
              <a:latin typeface="Gill Sans Light" panose="020B0402020204020204"/>
            </a:endParaRPr>
          </a:p>
        </p:txBody>
      </p:sp>
      <p:sp>
        <p:nvSpPr>
          <p:cNvPr id="6" name="Title 1">
            <a:extLst>
              <a:ext uri="{FF2B5EF4-FFF2-40B4-BE49-F238E27FC236}">
                <a16:creationId xmlns:a16="http://schemas.microsoft.com/office/drawing/2014/main" id="{3334F330-5E7E-4F78-9CAB-728CA9714F93}"/>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Method and Data Collection</a:t>
            </a:r>
          </a:p>
        </p:txBody>
      </p:sp>
    </p:spTree>
    <p:extLst>
      <p:ext uri="{BB962C8B-B14F-4D97-AF65-F5344CB8AC3E}">
        <p14:creationId xmlns:p14="http://schemas.microsoft.com/office/powerpoint/2010/main" val="6139299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r>
              <a:rPr lang="en-GB"/>
              <a:t>8</a:t>
            </a:r>
            <a:endParaRPr lang="en-GB" dirty="0"/>
          </a:p>
        </p:txBody>
      </p:sp>
      <p:sp>
        <p:nvSpPr>
          <p:cNvPr id="6" name="Rectangle 5">
            <a:extLst>
              <a:ext uri="{FF2B5EF4-FFF2-40B4-BE49-F238E27FC236}">
                <a16:creationId xmlns:a16="http://schemas.microsoft.com/office/drawing/2014/main" id="{97EBBDDD-988D-409B-9FAB-585333281EA7}"/>
              </a:ext>
            </a:extLst>
          </p:cNvPr>
          <p:cNvSpPr/>
          <p:nvPr/>
        </p:nvSpPr>
        <p:spPr bwMode="auto">
          <a:xfrm>
            <a:off x="0" y="0"/>
            <a:ext cx="9144000" cy="5143500"/>
          </a:xfrm>
          <a:prstGeom prst="rect">
            <a:avLst/>
          </a:prstGeom>
          <a:solidFill>
            <a:srgbClr val="AF262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noFill/>
              <a:effectLst/>
              <a:latin typeface="Gill Sans" pitchFamily="34" charset="0"/>
              <a:sym typeface="Gill Sans" pitchFamily="34" charset="0"/>
            </a:endParaRPr>
          </a:p>
        </p:txBody>
      </p:sp>
      <p:sp>
        <p:nvSpPr>
          <p:cNvPr id="2" name="Text Placeholder 1"/>
          <p:cNvSpPr>
            <a:spLocks noGrp="1"/>
          </p:cNvSpPr>
          <p:nvPr>
            <p:ph type="body" sz="quarter" idx="15"/>
          </p:nvPr>
        </p:nvSpPr>
        <p:spPr>
          <a:xfrm>
            <a:off x="1" y="2238642"/>
            <a:ext cx="9144000" cy="1189168"/>
          </a:xfrm>
        </p:spPr>
        <p:txBody>
          <a:bodyPr/>
          <a:lstStyle/>
          <a:p>
            <a:r>
              <a:rPr lang="en-US" sz="3200" dirty="0">
                <a:latin typeface="Gill Sans Light" panose="020B0402020204020204"/>
              </a:rPr>
              <a:t>	Values of importance to Indonesians and community participation</a:t>
            </a:r>
          </a:p>
        </p:txBody>
      </p:sp>
      <p:sp>
        <p:nvSpPr>
          <p:cNvPr id="7" name="Text Placeholder 6">
            <a:extLst>
              <a:ext uri="{FF2B5EF4-FFF2-40B4-BE49-F238E27FC236}">
                <a16:creationId xmlns:a16="http://schemas.microsoft.com/office/drawing/2014/main" id="{DCDF0C72-7ACE-4F9B-BABA-A75FFB7838B6}"/>
              </a:ext>
            </a:extLst>
          </p:cNvPr>
          <p:cNvSpPr>
            <a:spLocks noGrp="1"/>
          </p:cNvSpPr>
          <p:nvPr>
            <p:ph type="body" sz="quarter" idx="16"/>
          </p:nvPr>
        </p:nvSpPr>
        <p:spPr/>
        <p:txBody>
          <a:bodyPr/>
          <a:lstStyle/>
          <a:p>
            <a:r>
              <a:rPr lang="en-GB" sz="2400" dirty="0">
                <a:latin typeface="+mj-lt"/>
              </a:rPr>
              <a:t>1.</a:t>
            </a:r>
          </a:p>
        </p:txBody>
      </p:sp>
    </p:spTree>
    <p:extLst>
      <p:ext uri="{BB962C8B-B14F-4D97-AF65-F5344CB8AC3E}">
        <p14:creationId xmlns:p14="http://schemas.microsoft.com/office/powerpoint/2010/main" val="313215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Family and friends, and religious beliefs are highly valued by Indonesian people from all walks of life</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sp>
        <p:nvSpPr>
          <p:cNvPr id="11" name="TextBox 10">
            <a:extLst>
              <a:ext uri="{FF2B5EF4-FFF2-40B4-BE49-F238E27FC236}">
                <a16:creationId xmlns:a16="http://schemas.microsoft.com/office/drawing/2014/main" id="{C4B108E6-684C-4133-A6C8-0365DE0B46DA}"/>
              </a:ext>
            </a:extLst>
          </p:cNvPr>
          <p:cNvSpPr txBox="1"/>
          <p:nvPr/>
        </p:nvSpPr>
        <p:spPr>
          <a:xfrm>
            <a:off x="8065" y="4669947"/>
            <a:ext cx="9134587" cy="230832"/>
          </a:xfrm>
          <a:prstGeom prst="rect">
            <a:avLst/>
          </a:prstGeom>
          <a:noFill/>
        </p:spPr>
        <p:txBody>
          <a:bodyPr wrap="square" rtlCol="0">
            <a:spAutoFit/>
          </a:bodyPr>
          <a:lstStyle/>
          <a:p>
            <a:pPr algn="l"/>
            <a:r>
              <a:rPr lang="en-GB" sz="900" dirty="0"/>
              <a:t>Q.16 </a:t>
            </a:r>
            <a:r>
              <a:rPr lang="en-US" sz="900" dirty="0"/>
              <a:t>For each of these values, we want to understand how important or unimportant these are to you</a:t>
            </a:r>
            <a:endParaRPr lang="en-GB" sz="900" dirty="0"/>
          </a:p>
        </p:txBody>
      </p:sp>
      <p:sp>
        <p:nvSpPr>
          <p:cNvPr id="10" name="TextBox 9">
            <a:extLst>
              <a:ext uri="{FF2B5EF4-FFF2-40B4-BE49-F238E27FC236}">
                <a16:creationId xmlns:a16="http://schemas.microsoft.com/office/drawing/2014/main" id="{E783966B-37B2-4ACE-9BEF-A4872E527D9E}"/>
              </a:ext>
            </a:extLst>
          </p:cNvPr>
          <p:cNvSpPr txBox="1"/>
          <p:nvPr/>
        </p:nvSpPr>
        <p:spPr>
          <a:xfrm>
            <a:off x="169932" y="968189"/>
            <a:ext cx="3679645" cy="295466"/>
          </a:xfrm>
          <a:prstGeom prst="rect">
            <a:avLst/>
          </a:prstGeom>
          <a:noFill/>
        </p:spPr>
        <p:txBody>
          <a:bodyPr wrap="square" rtlCol="0">
            <a:spAutoFit/>
          </a:bodyPr>
          <a:lstStyle/>
          <a:p>
            <a:pPr algn="l"/>
            <a:r>
              <a:rPr lang="en-GB" sz="1320" b="1" dirty="0">
                <a:solidFill>
                  <a:schemeClr val="tx1"/>
                </a:solidFill>
                <a:latin typeface="+mn-lt"/>
                <a:ea typeface="+mn-ea"/>
                <a:cs typeface="+mn-cs"/>
              </a:rPr>
              <a:t>VALUES OF IMPORTANCE TO PEOPLE</a:t>
            </a:r>
          </a:p>
        </p:txBody>
      </p:sp>
      <p:graphicFrame>
        <p:nvGraphicFramePr>
          <p:cNvPr id="12" name="Table 11">
            <a:extLst>
              <a:ext uri="{FF2B5EF4-FFF2-40B4-BE49-F238E27FC236}">
                <a16:creationId xmlns:a16="http://schemas.microsoft.com/office/drawing/2014/main" id="{20EE9CBE-4B32-4F28-B931-594E43ABD717}"/>
              </a:ext>
            </a:extLst>
          </p:cNvPr>
          <p:cNvGraphicFramePr/>
          <p:nvPr>
            <p:extLst>
              <p:ext uri="{D42A27DB-BD31-4B8C-83A1-F6EECF244321}">
                <p14:modId xmlns:p14="http://schemas.microsoft.com/office/powerpoint/2010/main" val="135970253"/>
              </p:ext>
            </p:extLst>
          </p:nvPr>
        </p:nvGraphicFramePr>
        <p:xfrm>
          <a:off x="5129767" y="1213912"/>
          <a:ext cx="784111" cy="2951008"/>
        </p:xfrm>
        <a:graphic>
          <a:graphicData uri="http://schemas.openxmlformats.org/drawingml/2006/table">
            <a:tbl>
              <a:tblPr firstRow="1" bandRow="1"/>
              <a:tblGrid>
                <a:gridCol w="784111">
                  <a:extLst>
                    <a:ext uri="{9D8B030D-6E8A-4147-A177-3AD203B41FA5}">
                      <a16:colId xmlns:a16="http://schemas.microsoft.com/office/drawing/2014/main" val="1042969894"/>
                    </a:ext>
                  </a:extLst>
                </a:gridCol>
              </a:tblGrid>
              <a:tr h="407707">
                <a:tc>
                  <a:txBody>
                    <a:bodyPr/>
                    <a:lstStyle/>
                    <a:p>
                      <a:pPr algn="ctr" fontAlgn="b">
                        <a:spcBef>
                          <a:spcPts val="0"/>
                        </a:spcBef>
                        <a:spcAft>
                          <a:spcPts val="0"/>
                        </a:spcAft>
                      </a:pPr>
                      <a:r>
                        <a:rPr lang="en-US" sz="1000" b="1" i="0" u="none" strike="noStrike" dirty="0">
                          <a:solidFill>
                            <a:srgbClr val="00B050"/>
                          </a:solidFill>
                          <a:effectLst/>
                          <a:latin typeface="+mj-lt"/>
                        </a:rPr>
                        <a:t>Total</a:t>
                      </a:r>
                    </a:p>
                    <a:p>
                      <a:pPr algn="ctr" fontAlgn="b">
                        <a:spcBef>
                          <a:spcPts val="0"/>
                        </a:spcBef>
                        <a:spcAft>
                          <a:spcPts val="0"/>
                        </a:spcAft>
                      </a:pPr>
                      <a:r>
                        <a:rPr lang="en-US" sz="1000" b="1" i="0" u="none" strike="noStrike" dirty="0">
                          <a:solidFill>
                            <a:srgbClr val="00B050"/>
                          </a:solidFill>
                          <a:effectLst/>
                          <a:latin typeface="+mj-lt"/>
                        </a:rPr>
                        <a:t>(Important)</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7609073"/>
                  </a:ext>
                </a:extLst>
              </a:tr>
              <a:tr h="392473">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91%</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019536"/>
                  </a:ext>
                </a:extLst>
              </a:tr>
              <a:tr h="436464">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86%</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259208"/>
                  </a:ext>
                </a:extLst>
              </a:tr>
              <a:tr h="420297">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84%</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524046"/>
                  </a:ext>
                </a:extLst>
              </a:tr>
              <a:tr h="478653">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79%</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848775"/>
                  </a:ext>
                </a:extLst>
              </a:tr>
              <a:tr h="407707">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78%</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013085"/>
                  </a:ext>
                </a:extLst>
              </a:tr>
              <a:tr h="407707">
                <a:tc>
                  <a:txBody>
                    <a:bodyPr/>
                    <a:lstStyle/>
                    <a:p>
                      <a:pPr algn="ctr" fontAlgn="ctr">
                        <a:spcBef>
                          <a:spcPts val="0"/>
                        </a:spcBef>
                        <a:spcAft>
                          <a:spcPts val="0"/>
                        </a:spcAft>
                      </a:pPr>
                      <a:r>
                        <a:rPr lang="en-US" sz="1000" b="1" i="0" u="none" strike="noStrike" dirty="0">
                          <a:solidFill>
                            <a:srgbClr val="00B050"/>
                          </a:solidFill>
                          <a:effectLst/>
                          <a:latin typeface="+mj-lt"/>
                        </a:rPr>
                        <a:t>77%</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976323"/>
                  </a:ext>
                </a:extLst>
              </a:tr>
            </a:tbl>
          </a:graphicData>
        </a:graphic>
      </p:graphicFrame>
      <p:sp>
        <p:nvSpPr>
          <p:cNvPr id="13" name="Callout: Double Bent Line with No Border 12">
            <a:extLst>
              <a:ext uri="{FF2B5EF4-FFF2-40B4-BE49-F238E27FC236}">
                <a16:creationId xmlns:a16="http://schemas.microsoft.com/office/drawing/2014/main" id="{A1E33207-0FCB-40BF-9AE2-2BF58DF0386B}"/>
              </a:ext>
            </a:extLst>
          </p:cNvPr>
          <p:cNvSpPr/>
          <p:nvPr/>
        </p:nvSpPr>
        <p:spPr bwMode="auto">
          <a:xfrm>
            <a:off x="6564417" y="2596432"/>
            <a:ext cx="1612717" cy="1098643"/>
          </a:xfrm>
          <a:prstGeom prst="callout3">
            <a:avLst>
              <a:gd name="adj1" fmla="val 18750"/>
              <a:gd name="adj2" fmla="val -8333"/>
              <a:gd name="adj3" fmla="val 18750"/>
              <a:gd name="adj4" fmla="val -16667"/>
              <a:gd name="adj5" fmla="val 100000"/>
              <a:gd name="adj6" fmla="val -16667"/>
              <a:gd name="adj7" fmla="val 114168"/>
              <a:gd name="adj8" fmla="val -35265"/>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100" i="1" dirty="0">
                <a:solidFill>
                  <a:srgbClr val="AF2626"/>
                </a:solidFill>
              </a:rPr>
              <a:t>Young people (aged 16-29) and men place greater value on voicing opinions on important matters than other age groups or women.</a:t>
            </a:r>
            <a:endParaRPr kumimoji="0" lang="en-US" sz="1100" b="0" i="0" u="none" strike="noStrike" cap="none" normalizeH="0" baseline="0" dirty="0">
              <a:ln>
                <a:noFill/>
              </a:ln>
              <a:solidFill>
                <a:srgbClr val="000000"/>
              </a:solidFill>
              <a:effectLst/>
              <a:latin typeface="Gill Sans" pitchFamily="34" charset="0"/>
              <a:sym typeface="Gill Sans" pitchFamily="34" charset="0"/>
            </a:endParaRPr>
          </a:p>
        </p:txBody>
      </p:sp>
      <p:graphicFrame>
        <p:nvGraphicFramePr>
          <p:cNvPr id="14" name="Chart 13">
            <a:extLst>
              <a:ext uri="{FF2B5EF4-FFF2-40B4-BE49-F238E27FC236}">
                <a16:creationId xmlns:a16="http://schemas.microsoft.com/office/drawing/2014/main" id="{C1002F16-4F03-4AB2-982D-2D5ECDE3815A}"/>
              </a:ext>
            </a:extLst>
          </p:cNvPr>
          <p:cNvGraphicFramePr/>
          <p:nvPr>
            <p:extLst>
              <p:ext uri="{D42A27DB-BD31-4B8C-83A1-F6EECF244321}">
                <p14:modId xmlns:p14="http://schemas.microsoft.com/office/powerpoint/2010/main" val="1571787180"/>
              </p:ext>
            </p:extLst>
          </p:nvPr>
        </p:nvGraphicFramePr>
        <p:xfrm>
          <a:off x="169932" y="1467677"/>
          <a:ext cx="5256000" cy="3200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6568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0"/>
            <a:ext cx="6566427" cy="810000"/>
          </a:xfrm>
        </p:spPr>
        <p:txBody>
          <a:bodyPr anchor="ctr"/>
          <a:lstStyle/>
          <a:p>
            <a:r>
              <a:rPr lang="en-GB" sz="1800" b="1" dirty="0">
                <a:latin typeface="Gill Sans Light" panose="020B0402020204020204"/>
              </a:rPr>
              <a:t>Indonesian people put high importance on preserving the beauty of their natural surroundings and protecting unity in the country</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sp>
        <p:nvSpPr>
          <p:cNvPr id="8" name="TextBox 7">
            <a:extLst>
              <a:ext uri="{FF2B5EF4-FFF2-40B4-BE49-F238E27FC236}">
                <a16:creationId xmlns:a16="http://schemas.microsoft.com/office/drawing/2014/main" id="{4ABB37BA-52EE-4C89-942E-29A076AF603C}"/>
              </a:ext>
            </a:extLst>
          </p:cNvPr>
          <p:cNvSpPr txBox="1"/>
          <p:nvPr/>
        </p:nvSpPr>
        <p:spPr>
          <a:xfrm>
            <a:off x="8065" y="4669947"/>
            <a:ext cx="9134587" cy="230832"/>
          </a:xfrm>
          <a:prstGeom prst="rect">
            <a:avLst/>
          </a:prstGeom>
          <a:noFill/>
        </p:spPr>
        <p:txBody>
          <a:bodyPr wrap="square" rtlCol="0">
            <a:spAutoFit/>
          </a:bodyPr>
          <a:lstStyle/>
          <a:p>
            <a:pPr algn="l"/>
            <a:r>
              <a:rPr lang="en-GB" sz="900" dirty="0"/>
              <a:t>Q.15 </a:t>
            </a:r>
            <a:r>
              <a:rPr lang="en-US" sz="900" dirty="0"/>
              <a:t>Please answer how important / unimportant the following statements are for Indonesia</a:t>
            </a:r>
            <a:endParaRPr lang="en-GB" sz="900" dirty="0"/>
          </a:p>
        </p:txBody>
      </p:sp>
      <p:sp>
        <p:nvSpPr>
          <p:cNvPr id="10" name="TextBox 9">
            <a:extLst>
              <a:ext uri="{FF2B5EF4-FFF2-40B4-BE49-F238E27FC236}">
                <a16:creationId xmlns:a16="http://schemas.microsoft.com/office/drawing/2014/main" id="{57DE5997-8DCA-4436-82F5-0A96A3493863}"/>
              </a:ext>
            </a:extLst>
          </p:cNvPr>
          <p:cNvSpPr txBox="1"/>
          <p:nvPr/>
        </p:nvSpPr>
        <p:spPr>
          <a:xfrm>
            <a:off x="169933" y="968189"/>
            <a:ext cx="4402066" cy="498598"/>
          </a:xfrm>
          <a:prstGeom prst="rect">
            <a:avLst/>
          </a:prstGeom>
          <a:noFill/>
        </p:spPr>
        <p:txBody>
          <a:bodyPr wrap="square" rtlCol="0">
            <a:spAutoFit/>
          </a:bodyPr>
          <a:lstStyle/>
          <a:p>
            <a:pPr algn="l"/>
            <a:r>
              <a:rPr lang="en-GB" sz="1320" b="1" dirty="0">
                <a:solidFill>
                  <a:schemeClr val="tx1"/>
                </a:solidFill>
                <a:latin typeface="+mn-lt"/>
                <a:ea typeface="+mn-ea"/>
                <a:cs typeface="+mn-cs"/>
              </a:rPr>
              <a:t>ISSUES PERCEIVED TO BE OF IMPORTANCE TO INDONESIA</a:t>
            </a:r>
          </a:p>
        </p:txBody>
      </p:sp>
      <p:sp>
        <p:nvSpPr>
          <p:cNvPr id="12" name="Callout: Double Bent Line with No Border 11">
            <a:extLst>
              <a:ext uri="{FF2B5EF4-FFF2-40B4-BE49-F238E27FC236}">
                <a16:creationId xmlns:a16="http://schemas.microsoft.com/office/drawing/2014/main" id="{61411BB6-9B01-4D34-985D-F05B4E4F1951}"/>
              </a:ext>
            </a:extLst>
          </p:cNvPr>
          <p:cNvSpPr/>
          <p:nvPr/>
        </p:nvSpPr>
        <p:spPr bwMode="auto">
          <a:xfrm>
            <a:off x="6528217" y="2023673"/>
            <a:ext cx="2106118" cy="1809188"/>
          </a:xfrm>
          <a:prstGeom prst="callout3">
            <a:avLst>
              <a:gd name="adj1" fmla="val 18750"/>
              <a:gd name="adj2" fmla="val -8333"/>
              <a:gd name="adj3" fmla="val 18750"/>
              <a:gd name="adj4" fmla="val -16667"/>
              <a:gd name="adj5" fmla="val 2105"/>
              <a:gd name="adj6" fmla="val -17670"/>
              <a:gd name="adj7" fmla="val -4190"/>
              <a:gd name="adj8" fmla="val -29535"/>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100" i="1" dirty="0">
                <a:solidFill>
                  <a:srgbClr val="AF2626"/>
                </a:solidFill>
              </a:rPr>
              <a:t>People in Sumatra and Java place greater value on protecting national unity and the natural beauty of their surroundings, while those in Kalimantan are more concerned about implementing justice and preserving economic stability.</a:t>
            </a:r>
          </a:p>
          <a:p>
            <a:r>
              <a:rPr lang="en-US" sz="1100" i="1" dirty="0">
                <a:solidFill>
                  <a:srgbClr val="AF2626"/>
                </a:solidFill>
              </a:rPr>
              <a:t>Matters of civic participation are the lowest priority of the issues presented. </a:t>
            </a:r>
            <a:endParaRPr lang="en-GB" sz="1100" i="1" dirty="0">
              <a:solidFill>
                <a:srgbClr val="AF2626"/>
              </a:solidFill>
            </a:endParaRPr>
          </a:p>
        </p:txBody>
      </p:sp>
      <p:graphicFrame>
        <p:nvGraphicFramePr>
          <p:cNvPr id="13" name="Chart 12">
            <a:extLst>
              <a:ext uri="{FF2B5EF4-FFF2-40B4-BE49-F238E27FC236}">
                <a16:creationId xmlns:a16="http://schemas.microsoft.com/office/drawing/2014/main" id="{FBA423CD-2CE6-4619-8D40-2F3B0E6114B5}"/>
              </a:ext>
            </a:extLst>
          </p:cNvPr>
          <p:cNvGraphicFramePr/>
          <p:nvPr>
            <p:extLst>
              <p:ext uri="{D42A27DB-BD31-4B8C-83A1-F6EECF244321}">
                <p14:modId xmlns:p14="http://schemas.microsoft.com/office/powerpoint/2010/main" val="4185105403"/>
              </p:ext>
            </p:extLst>
          </p:nvPr>
        </p:nvGraphicFramePr>
        <p:xfrm>
          <a:off x="169932" y="1467677"/>
          <a:ext cx="5256000" cy="3200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60E47425-B42F-467D-983B-FBFC1904A3F3}"/>
              </a:ext>
            </a:extLst>
          </p:cNvPr>
          <p:cNvGraphicFramePr/>
          <p:nvPr>
            <p:extLst>
              <p:ext uri="{D42A27DB-BD31-4B8C-83A1-F6EECF244321}">
                <p14:modId xmlns:p14="http://schemas.microsoft.com/office/powerpoint/2010/main" val="3422720454"/>
              </p:ext>
            </p:extLst>
          </p:nvPr>
        </p:nvGraphicFramePr>
        <p:xfrm>
          <a:off x="5129767" y="1213912"/>
          <a:ext cx="784111" cy="2951008"/>
        </p:xfrm>
        <a:graphic>
          <a:graphicData uri="http://schemas.openxmlformats.org/drawingml/2006/table">
            <a:tbl>
              <a:tblPr firstRow="1" bandRow="1"/>
              <a:tblGrid>
                <a:gridCol w="784111">
                  <a:extLst>
                    <a:ext uri="{9D8B030D-6E8A-4147-A177-3AD203B41FA5}">
                      <a16:colId xmlns:a16="http://schemas.microsoft.com/office/drawing/2014/main" val="1042969894"/>
                    </a:ext>
                  </a:extLst>
                </a:gridCol>
              </a:tblGrid>
              <a:tr h="407707">
                <a:tc>
                  <a:txBody>
                    <a:bodyPr/>
                    <a:lstStyle/>
                    <a:p>
                      <a:pPr algn="ctr" fontAlgn="b">
                        <a:spcBef>
                          <a:spcPts val="0"/>
                        </a:spcBef>
                        <a:spcAft>
                          <a:spcPts val="0"/>
                        </a:spcAft>
                      </a:pPr>
                      <a:r>
                        <a:rPr lang="en-US" sz="1000" b="1" i="0" u="none" strike="noStrike" dirty="0">
                          <a:solidFill>
                            <a:srgbClr val="00B050"/>
                          </a:solidFill>
                          <a:effectLst/>
                          <a:latin typeface="+mj-lt"/>
                        </a:rPr>
                        <a:t>Total</a:t>
                      </a:r>
                    </a:p>
                    <a:p>
                      <a:pPr algn="ctr" fontAlgn="b">
                        <a:spcBef>
                          <a:spcPts val="0"/>
                        </a:spcBef>
                        <a:spcAft>
                          <a:spcPts val="0"/>
                        </a:spcAft>
                      </a:pPr>
                      <a:r>
                        <a:rPr lang="en-US" sz="1000" b="1" i="0" u="none" strike="noStrike" dirty="0">
                          <a:solidFill>
                            <a:srgbClr val="00B050"/>
                          </a:solidFill>
                          <a:effectLst/>
                          <a:latin typeface="+mj-lt"/>
                        </a:rPr>
                        <a:t>(Important)</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7609073"/>
                  </a:ext>
                </a:extLst>
              </a:tr>
              <a:tr h="392473">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87%</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019536"/>
                  </a:ext>
                </a:extLst>
              </a:tr>
              <a:tr h="436464">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87%</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259208"/>
                  </a:ext>
                </a:extLst>
              </a:tr>
              <a:tr h="420297">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86%</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524046"/>
                  </a:ext>
                </a:extLst>
              </a:tr>
              <a:tr h="478653">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86%</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848775"/>
                  </a:ext>
                </a:extLst>
              </a:tr>
              <a:tr h="407707">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85%</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013085"/>
                  </a:ext>
                </a:extLst>
              </a:tr>
              <a:tr h="407707">
                <a:tc>
                  <a:txBody>
                    <a:bodyPr/>
                    <a:lstStyle/>
                    <a:p>
                      <a:pPr algn="ctr" fontAlgn="ctr">
                        <a:spcBef>
                          <a:spcPts val="0"/>
                        </a:spcBef>
                        <a:spcAft>
                          <a:spcPts val="0"/>
                        </a:spcAft>
                      </a:pPr>
                      <a:r>
                        <a:rPr lang="en-US" sz="1000" b="1" i="0" u="none" strike="noStrike" dirty="0">
                          <a:solidFill>
                            <a:srgbClr val="00B050"/>
                          </a:solidFill>
                          <a:effectLst/>
                          <a:latin typeface="+mj-lt"/>
                        </a:rPr>
                        <a:t>85%</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976323"/>
                  </a:ext>
                </a:extLst>
              </a:tr>
            </a:tbl>
          </a:graphicData>
        </a:graphic>
      </p:graphicFrame>
    </p:spTree>
    <p:extLst>
      <p:ext uri="{BB962C8B-B14F-4D97-AF65-F5344CB8AC3E}">
        <p14:creationId xmlns:p14="http://schemas.microsoft.com/office/powerpoint/2010/main" val="21935322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F3FC-CE82-466F-9F3F-26E8EC4295CC}"/>
              </a:ext>
            </a:extLst>
          </p:cNvPr>
          <p:cNvSpPr>
            <a:spLocks noGrp="1"/>
          </p:cNvSpPr>
          <p:nvPr>
            <p:ph type="title"/>
          </p:nvPr>
        </p:nvSpPr>
        <p:spPr>
          <a:xfrm>
            <a:off x="169933" y="0"/>
            <a:ext cx="6566427" cy="810000"/>
          </a:xfrm>
        </p:spPr>
        <p:txBody>
          <a:bodyPr anchor="ctr"/>
          <a:lstStyle/>
          <a:p>
            <a:r>
              <a:rPr lang="en-US" sz="1800" b="1" dirty="0">
                <a:latin typeface="Gill Sans Light" panose="020B0402020204020204"/>
              </a:rPr>
              <a:t>Offline participation in the community appears low, with donations to those in need more popular than efforts to solve community issues</a:t>
            </a:r>
            <a:endParaRPr lang="en-GB" sz="1800" b="1" dirty="0">
              <a:latin typeface="Gill Sans Light" panose="020B0402020204020204"/>
            </a:endParaRPr>
          </a:p>
        </p:txBody>
      </p:sp>
      <p:sp>
        <p:nvSpPr>
          <p:cNvPr id="6" name="TextBox 5">
            <a:extLst>
              <a:ext uri="{FF2B5EF4-FFF2-40B4-BE49-F238E27FC236}">
                <a16:creationId xmlns:a16="http://schemas.microsoft.com/office/drawing/2014/main" id="{E5D4664E-89A6-454B-93DB-0CF9957A8F95}"/>
              </a:ext>
            </a:extLst>
          </p:cNvPr>
          <p:cNvSpPr txBox="1"/>
          <p:nvPr/>
        </p:nvSpPr>
        <p:spPr>
          <a:xfrm>
            <a:off x="5801991" y="894347"/>
            <a:ext cx="3267058" cy="600164"/>
          </a:xfrm>
          <a:prstGeom prst="rect">
            <a:avLst/>
          </a:prstGeom>
          <a:noFill/>
        </p:spPr>
        <p:txBody>
          <a:bodyPr wrap="square" rtlCol="0">
            <a:spAutoFit/>
          </a:bodyPr>
          <a:lstStyle/>
          <a:p>
            <a:pPr algn="l"/>
            <a:r>
              <a:rPr lang="en-US" sz="1100" i="1" dirty="0">
                <a:solidFill>
                  <a:schemeClr val="tx1"/>
                </a:solidFill>
              </a:rPr>
              <a:t>In general, offline participation in the community appears low, however, this may also be subject to some pandemic impact, despite the question focusing on the previous year. </a:t>
            </a:r>
          </a:p>
        </p:txBody>
      </p:sp>
      <p:sp>
        <p:nvSpPr>
          <p:cNvPr id="15" name="TextBox 14">
            <a:extLst>
              <a:ext uri="{FF2B5EF4-FFF2-40B4-BE49-F238E27FC236}">
                <a16:creationId xmlns:a16="http://schemas.microsoft.com/office/drawing/2014/main" id="{D027934F-8EF0-4F4D-8501-F4D758E29D99}"/>
              </a:ext>
            </a:extLst>
          </p:cNvPr>
          <p:cNvSpPr txBox="1"/>
          <p:nvPr/>
        </p:nvSpPr>
        <p:spPr>
          <a:xfrm>
            <a:off x="9413" y="4914652"/>
            <a:ext cx="9134587" cy="230832"/>
          </a:xfrm>
          <a:prstGeom prst="rect">
            <a:avLst/>
          </a:prstGeom>
          <a:noFill/>
        </p:spPr>
        <p:txBody>
          <a:bodyPr wrap="square" rtlCol="0">
            <a:spAutoFit/>
          </a:bodyPr>
          <a:lstStyle/>
          <a:p>
            <a:pPr algn="l"/>
            <a:r>
              <a:rPr lang="en-GB" sz="900" dirty="0"/>
              <a:t>Base: 2,087 people aged 16-55 in Java, Sumatra, or Kalimantan</a:t>
            </a:r>
          </a:p>
        </p:txBody>
      </p:sp>
      <p:sp>
        <p:nvSpPr>
          <p:cNvPr id="8" name="TextBox 7">
            <a:extLst>
              <a:ext uri="{FF2B5EF4-FFF2-40B4-BE49-F238E27FC236}">
                <a16:creationId xmlns:a16="http://schemas.microsoft.com/office/drawing/2014/main" id="{E1BCB1CD-5324-47B0-9158-A200E5334AC9}"/>
              </a:ext>
            </a:extLst>
          </p:cNvPr>
          <p:cNvSpPr txBox="1"/>
          <p:nvPr/>
        </p:nvSpPr>
        <p:spPr>
          <a:xfrm>
            <a:off x="8065" y="4669947"/>
            <a:ext cx="9134587" cy="230832"/>
          </a:xfrm>
          <a:prstGeom prst="rect">
            <a:avLst/>
          </a:prstGeom>
          <a:noFill/>
        </p:spPr>
        <p:txBody>
          <a:bodyPr wrap="square" rtlCol="0">
            <a:spAutoFit/>
          </a:bodyPr>
          <a:lstStyle/>
          <a:p>
            <a:pPr algn="l"/>
            <a:r>
              <a:rPr lang="en-GB" sz="900" dirty="0"/>
              <a:t>Q.28 Q32. What activities have you done </a:t>
            </a:r>
            <a:r>
              <a:rPr lang="en-US" sz="900" dirty="0"/>
              <a:t>in the past 12 months</a:t>
            </a:r>
            <a:r>
              <a:rPr lang="en-GB" sz="900" dirty="0"/>
              <a:t> to solve local or national issues?</a:t>
            </a:r>
          </a:p>
        </p:txBody>
      </p:sp>
      <p:sp>
        <p:nvSpPr>
          <p:cNvPr id="11" name="TextBox 10">
            <a:extLst>
              <a:ext uri="{FF2B5EF4-FFF2-40B4-BE49-F238E27FC236}">
                <a16:creationId xmlns:a16="http://schemas.microsoft.com/office/drawing/2014/main" id="{A4222215-EB5C-4046-9C7F-2D3786BF6E0E}"/>
              </a:ext>
            </a:extLst>
          </p:cNvPr>
          <p:cNvSpPr txBox="1"/>
          <p:nvPr/>
        </p:nvSpPr>
        <p:spPr>
          <a:xfrm>
            <a:off x="169933" y="968189"/>
            <a:ext cx="3172078" cy="295466"/>
          </a:xfrm>
          <a:prstGeom prst="rect">
            <a:avLst/>
          </a:prstGeom>
          <a:noFill/>
        </p:spPr>
        <p:txBody>
          <a:bodyPr wrap="square" rtlCol="0">
            <a:spAutoFit/>
          </a:bodyPr>
          <a:lstStyle/>
          <a:p>
            <a:pPr algn="l"/>
            <a:r>
              <a:rPr lang="en-GB" sz="1320" b="1" dirty="0">
                <a:solidFill>
                  <a:schemeClr val="tx1"/>
                </a:solidFill>
                <a:latin typeface="+mn-lt"/>
                <a:ea typeface="+mn-ea"/>
                <a:cs typeface="+mn-cs"/>
              </a:rPr>
              <a:t>COMMUNITY PARTICIPATION (OFFLINE)</a:t>
            </a:r>
          </a:p>
        </p:txBody>
      </p:sp>
      <p:sp>
        <p:nvSpPr>
          <p:cNvPr id="13" name="Callout: Double Bent Line with No Border 12">
            <a:extLst>
              <a:ext uri="{FF2B5EF4-FFF2-40B4-BE49-F238E27FC236}">
                <a16:creationId xmlns:a16="http://schemas.microsoft.com/office/drawing/2014/main" id="{4CF7CEF2-A4D1-4E79-ACFE-964B065DF520}"/>
              </a:ext>
            </a:extLst>
          </p:cNvPr>
          <p:cNvSpPr/>
          <p:nvPr/>
        </p:nvSpPr>
        <p:spPr bwMode="auto">
          <a:xfrm>
            <a:off x="6090699" y="1629733"/>
            <a:ext cx="2823053" cy="1098000"/>
          </a:xfrm>
          <a:prstGeom prst="callout3">
            <a:avLst>
              <a:gd name="adj1" fmla="val 65133"/>
              <a:gd name="adj2" fmla="val -4953"/>
              <a:gd name="adj3" fmla="val 65133"/>
              <a:gd name="adj4" fmla="val -14414"/>
              <a:gd name="adj5" fmla="val 17658"/>
              <a:gd name="adj6" fmla="val -14149"/>
              <a:gd name="adj7" fmla="val 17657"/>
              <a:gd name="adj8" fmla="val -20261"/>
            </a:avLst>
          </a:prstGeom>
          <a:solidFill>
            <a:schemeClr val="accent1">
              <a:lumMod val="20000"/>
              <a:lumOff val="80000"/>
            </a:schemeClr>
          </a:solidFill>
          <a:ln w="25400" cap="flat" cmpd="sng" algn="ctr">
            <a:solidFill>
              <a:schemeClr val="tx2">
                <a:lumMod val="75000"/>
                <a:lumOff val="25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100" i="1" dirty="0">
                <a:solidFill>
                  <a:srgbClr val="AF2626"/>
                </a:solidFill>
              </a:rPr>
              <a:t>Donating to people or groups who are in need is  done by around two-fifths of Indonesian people, particularly the young and those in Java. However, people tend to be less interested in attending any meeting either with the local community or governors.</a:t>
            </a:r>
          </a:p>
        </p:txBody>
      </p:sp>
      <p:graphicFrame>
        <p:nvGraphicFramePr>
          <p:cNvPr id="14" name="Chart 13">
            <a:extLst>
              <a:ext uri="{FF2B5EF4-FFF2-40B4-BE49-F238E27FC236}">
                <a16:creationId xmlns:a16="http://schemas.microsoft.com/office/drawing/2014/main" id="{67C39DBD-249D-43A3-8D24-F96181833628}"/>
              </a:ext>
            </a:extLst>
          </p:cNvPr>
          <p:cNvGraphicFramePr/>
          <p:nvPr>
            <p:extLst>
              <p:ext uri="{D42A27DB-BD31-4B8C-83A1-F6EECF244321}">
                <p14:modId xmlns:p14="http://schemas.microsoft.com/office/powerpoint/2010/main" val="3650641784"/>
              </p:ext>
            </p:extLst>
          </p:nvPr>
        </p:nvGraphicFramePr>
        <p:xfrm>
          <a:off x="169932" y="1467677"/>
          <a:ext cx="5004000" cy="32009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2A887456-7A2A-4E43-85AC-1B694AD584DC}"/>
              </a:ext>
            </a:extLst>
          </p:cNvPr>
          <p:cNvGraphicFramePr/>
          <p:nvPr>
            <p:extLst>
              <p:ext uri="{D42A27DB-BD31-4B8C-83A1-F6EECF244321}">
                <p14:modId xmlns:p14="http://schemas.microsoft.com/office/powerpoint/2010/main" val="4096861107"/>
              </p:ext>
            </p:extLst>
          </p:nvPr>
        </p:nvGraphicFramePr>
        <p:xfrm>
          <a:off x="4852452" y="1213912"/>
          <a:ext cx="784111" cy="2951008"/>
        </p:xfrm>
        <a:graphic>
          <a:graphicData uri="http://schemas.openxmlformats.org/drawingml/2006/table">
            <a:tbl>
              <a:tblPr firstRow="1" bandRow="1"/>
              <a:tblGrid>
                <a:gridCol w="784111">
                  <a:extLst>
                    <a:ext uri="{9D8B030D-6E8A-4147-A177-3AD203B41FA5}">
                      <a16:colId xmlns:a16="http://schemas.microsoft.com/office/drawing/2014/main" val="1042969894"/>
                    </a:ext>
                  </a:extLst>
                </a:gridCol>
              </a:tblGrid>
              <a:tr h="407707">
                <a:tc>
                  <a:txBody>
                    <a:bodyPr/>
                    <a:lstStyle/>
                    <a:p>
                      <a:pPr algn="ctr" fontAlgn="b">
                        <a:spcBef>
                          <a:spcPts val="0"/>
                        </a:spcBef>
                        <a:spcAft>
                          <a:spcPts val="0"/>
                        </a:spcAft>
                      </a:pPr>
                      <a:r>
                        <a:rPr lang="en-US" sz="1000" b="1" i="0" u="none" strike="noStrike" dirty="0">
                          <a:solidFill>
                            <a:srgbClr val="00B050"/>
                          </a:solidFill>
                          <a:effectLst/>
                          <a:latin typeface="+mj-lt"/>
                        </a:rPr>
                        <a:t>Total</a:t>
                      </a:r>
                    </a:p>
                    <a:p>
                      <a:pPr algn="ctr" fontAlgn="b">
                        <a:spcBef>
                          <a:spcPts val="0"/>
                        </a:spcBef>
                        <a:spcAft>
                          <a:spcPts val="0"/>
                        </a:spcAft>
                      </a:pPr>
                      <a:r>
                        <a:rPr lang="en-US" sz="1000" b="1" i="0" u="none" strike="noStrike" dirty="0">
                          <a:solidFill>
                            <a:srgbClr val="00B050"/>
                          </a:solidFill>
                          <a:effectLst/>
                          <a:latin typeface="+mj-lt"/>
                        </a:rPr>
                        <a:t>(Have done)</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7609073"/>
                  </a:ext>
                </a:extLst>
              </a:tr>
              <a:tr h="392473">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40%</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019536"/>
                  </a:ext>
                </a:extLst>
              </a:tr>
              <a:tr h="436464">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30%</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259208"/>
                  </a:ext>
                </a:extLst>
              </a:tr>
              <a:tr h="420297">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23%</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524046"/>
                  </a:ext>
                </a:extLst>
              </a:tr>
              <a:tr h="478653">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20%</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7848775"/>
                  </a:ext>
                </a:extLst>
              </a:tr>
              <a:tr h="407707">
                <a:tc>
                  <a:txBody>
                    <a:bodyPr/>
                    <a:lstStyle/>
                    <a:p>
                      <a:pPr algn="ctr" fontAlgn="ctr">
                        <a:spcBef>
                          <a:spcPts val="0"/>
                        </a:spcBef>
                        <a:spcAft>
                          <a:spcPts val="0"/>
                        </a:spcAft>
                      </a:pPr>
                      <a:r>
                        <a:rPr lang="en-US" sz="1000" b="1" i="0" u="none" strike="noStrike" dirty="0">
                          <a:solidFill>
                            <a:srgbClr val="00B050"/>
                          </a:solidFill>
                          <a:effectLst/>
                          <a:latin typeface="+mj-lt"/>
                          <a:ea typeface="Verdana" panose="020B0604030504040204" pitchFamily="34" charset="0"/>
                        </a:rPr>
                        <a:t>18%</a:t>
                      </a:r>
                      <a:endParaRPr lang="en-US" sz="1000" b="1" i="0" u="none" strike="noStrike" dirty="0">
                        <a:solidFill>
                          <a:srgbClr val="00B050"/>
                        </a:solidFill>
                        <a:effectLst/>
                        <a:latin typeface="+mj-lt"/>
                      </a:endParaRP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0013085"/>
                  </a:ext>
                </a:extLst>
              </a:tr>
              <a:tr h="407707">
                <a:tc>
                  <a:txBody>
                    <a:bodyPr/>
                    <a:lstStyle/>
                    <a:p>
                      <a:pPr algn="ctr" fontAlgn="ctr">
                        <a:spcBef>
                          <a:spcPts val="0"/>
                        </a:spcBef>
                        <a:spcAft>
                          <a:spcPts val="0"/>
                        </a:spcAft>
                      </a:pPr>
                      <a:r>
                        <a:rPr lang="en-US" sz="1000" b="1" i="0" u="none" strike="noStrike" dirty="0">
                          <a:solidFill>
                            <a:srgbClr val="00B050"/>
                          </a:solidFill>
                          <a:effectLst/>
                          <a:latin typeface="+mj-lt"/>
                        </a:rPr>
                        <a:t>12%</a:t>
                      </a:r>
                    </a:p>
                  </a:txBody>
                  <a:tcPr marL="8524" marR="8524" marT="852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4976323"/>
                  </a:ext>
                </a:extLst>
              </a:tr>
            </a:tbl>
          </a:graphicData>
        </a:graphic>
      </p:graphicFrame>
      <p:sp>
        <p:nvSpPr>
          <p:cNvPr id="18" name="TextBox 17">
            <a:extLst>
              <a:ext uri="{FF2B5EF4-FFF2-40B4-BE49-F238E27FC236}">
                <a16:creationId xmlns:a16="http://schemas.microsoft.com/office/drawing/2014/main" id="{E84BA429-1716-4A5F-9F80-3AA2730995DC}"/>
              </a:ext>
            </a:extLst>
          </p:cNvPr>
          <p:cNvSpPr txBox="1"/>
          <p:nvPr/>
        </p:nvSpPr>
        <p:spPr>
          <a:xfrm>
            <a:off x="5561397" y="2857964"/>
            <a:ext cx="3172078" cy="295466"/>
          </a:xfrm>
          <a:prstGeom prst="rect">
            <a:avLst/>
          </a:prstGeom>
          <a:noFill/>
        </p:spPr>
        <p:txBody>
          <a:bodyPr wrap="square" rtlCol="0">
            <a:spAutoFit/>
          </a:bodyPr>
          <a:lstStyle/>
          <a:p>
            <a:pPr algn="l"/>
            <a:r>
              <a:rPr lang="en-GB" sz="1320" b="1" dirty="0">
                <a:solidFill>
                  <a:schemeClr val="tx1"/>
                </a:solidFill>
                <a:latin typeface="+mn-lt"/>
                <a:ea typeface="+mn-ea"/>
                <a:cs typeface="+mn-cs"/>
              </a:rPr>
              <a:t>COMMUNITY PARTICIPATION (ONLINE)</a:t>
            </a:r>
          </a:p>
        </p:txBody>
      </p:sp>
      <p:sp>
        <p:nvSpPr>
          <p:cNvPr id="19" name="TextBox 18">
            <a:extLst>
              <a:ext uri="{FF2B5EF4-FFF2-40B4-BE49-F238E27FC236}">
                <a16:creationId xmlns:a16="http://schemas.microsoft.com/office/drawing/2014/main" id="{1358542F-C2DE-4C43-A283-3C0822DCD999}"/>
              </a:ext>
            </a:extLst>
          </p:cNvPr>
          <p:cNvSpPr txBox="1"/>
          <p:nvPr/>
        </p:nvSpPr>
        <p:spPr>
          <a:xfrm>
            <a:off x="5561397" y="3391837"/>
            <a:ext cx="3507652" cy="1446550"/>
          </a:xfrm>
          <a:prstGeom prst="rect">
            <a:avLst/>
          </a:prstGeom>
          <a:noFill/>
        </p:spPr>
        <p:txBody>
          <a:bodyPr wrap="square" rtlCol="0">
            <a:spAutoFit/>
          </a:bodyPr>
          <a:lstStyle/>
          <a:p>
            <a:pPr algn="l"/>
            <a:r>
              <a:rPr lang="en-GB" sz="1100" b="1" dirty="0">
                <a:solidFill>
                  <a:srgbClr val="C00000"/>
                </a:solidFill>
              </a:rPr>
              <a:t>5% </a:t>
            </a:r>
            <a:r>
              <a:rPr lang="en-GB" sz="1100" i="1" dirty="0">
                <a:solidFill>
                  <a:srgbClr val="595959"/>
                </a:solidFill>
              </a:rPr>
              <a:t>have visited the government or a politician’s website</a:t>
            </a:r>
          </a:p>
          <a:p>
            <a:pPr algn="l"/>
            <a:r>
              <a:rPr lang="en-GB" sz="1100" b="1" dirty="0">
                <a:solidFill>
                  <a:srgbClr val="C00000"/>
                </a:solidFill>
              </a:rPr>
              <a:t>5% </a:t>
            </a:r>
            <a:r>
              <a:rPr lang="en-GB" sz="1100" i="1" dirty="0">
                <a:solidFill>
                  <a:srgbClr val="595959"/>
                </a:solidFill>
              </a:rPr>
              <a:t>have reacted to content posted online by a political website </a:t>
            </a:r>
          </a:p>
          <a:p>
            <a:pPr algn="l"/>
            <a:r>
              <a:rPr lang="en-GB" sz="1100" b="1" dirty="0">
                <a:solidFill>
                  <a:srgbClr val="C00000"/>
                </a:solidFill>
              </a:rPr>
              <a:t>4% </a:t>
            </a:r>
            <a:r>
              <a:rPr lang="en-GB" sz="1100" i="1" dirty="0">
                <a:solidFill>
                  <a:srgbClr val="595959"/>
                </a:solidFill>
              </a:rPr>
              <a:t>have visited websites from political groups</a:t>
            </a:r>
          </a:p>
          <a:p>
            <a:pPr algn="l"/>
            <a:r>
              <a:rPr lang="en-GB" sz="1100" b="1" dirty="0">
                <a:solidFill>
                  <a:srgbClr val="C00000"/>
                </a:solidFill>
              </a:rPr>
              <a:t>3% </a:t>
            </a:r>
            <a:r>
              <a:rPr lang="en-GB" sz="1100" i="1" dirty="0">
                <a:solidFill>
                  <a:srgbClr val="595959"/>
                </a:solidFill>
              </a:rPr>
              <a:t>have created a blog/group for personal/group political activities</a:t>
            </a:r>
          </a:p>
          <a:p>
            <a:pPr algn="l"/>
            <a:r>
              <a:rPr lang="en-GB" sz="1100" b="1" dirty="0">
                <a:solidFill>
                  <a:srgbClr val="C00000"/>
                </a:solidFill>
              </a:rPr>
              <a:t>3% </a:t>
            </a:r>
            <a:r>
              <a:rPr lang="en-GB" sz="1100" i="1" dirty="0">
                <a:solidFill>
                  <a:srgbClr val="595959"/>
                </a:solidFill>
              </a:rPr>
              <a:t>have sent a direct message to a political organisation or activists through their social media</a:t>
            </a:r>
          </a:p>
          <a:p>
            <a:pPr algn="l"/>
            <a:r>
              <a:rPr lang="en-GB" sz="1100" b="1" dirty="0">
                <a:solidFill>
                  <a:srgbClr val="C00000"/>
                </a:solidFill>
              </a:rPr>
              <a:t>2% </a:t>
            </a:r>
            <a:r>
              <a:rPr lang="en-GB" sz="1100" i="1" dirty="0">
                <a:solidFill>
                  <a:srgbClr val="595959"/>
                </a:solidFill>
              </a:rPr>
              <a:t>have signed an online petition</a:t>
            </a:r>
          </a:p>
        </p:txBody>
      </p:sp>
    </p:spTree>
    <p:extLst>
      <p:ext uri="{BB962C8B-B14F-4D97-AF65-F5344CB8AC3E}">
        <p14:creationId xmlns:p14="http://schemas.microsoft.com/office/powerpoint/2010/main" val="1302844298"/>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34" charset="0"/>
            <a:sym typeface="Gill Sans"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34" charset="0"/>
            <a:sym typeface="Gill Sans" pitchFamily="34"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4583</Words>
  <Application>Microsoft Office PowerPoint</Application>
  <PresentationFormat>On-screen Show (16:9)</PresentationFormat>
  <Paragraphs>409</Paragraphs>
  <Slides>33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Gill Sans</vt:lpstr>
      <vt:lpstr>Gill Sans Light</vt:lpstr>
      <vt:lpstr>Title &amp; Subtitle</vt:lpstr>
      <vt:lpstr>Office Theme</vt:lpstr>
      <vt:lpstr>PowerPoint Presentation</vt:lpstr>
      <vt:lpstr>Introduction</vt:lpstr>
      <vt:lpstr>Method and Data Collection</vt:lpstr>
      <vt:lpstr>Method and Data Collection</vt:lpstr>
      <vt:lpstr>Method and Data Collection</vt:lpstr>
      <vt:lpstr>PowerPoint Presentation</vt:lpstr>
      <vt:lpstr>Family and friends, and religious beliefs are highly valued by Indonesian people from all walks of life</vt:lpstr>
      <vt:lpstr>Indonesian people put high importance on preserving the beauty of their natural surroundings and protecting unity in the country</vt:lpstr>
      <vt:lpstr>Offline participation in the community appears low, with donations to those in need more popular than efforts to solve community issues</vt:lpstr>
      <vt:lpstr>Reasons for not participating in solving community issues are often due to lack of time, knowledge and the inaction of friends and family</vt:lpstr>
      <vt:lpstr>Just over a quarter of people engage in discussion of local or national issues with others</vt:lpstr>
      <vt:lpstr>Summary</vt:lpstr>
      <vt:lpstr>PowerPoint Presentation</vt:lpstr>
      <vt:lpstr>Top environmental concerns are overpopulation and deforestation but land scarcity and rising sea levels are expected to grow more problematic</vt:lpstr>
      <vt:lpstr>Forests and agricultural land are seen as most damaged by development, however, concerns of future damage remain at around the same level</vt:lpstr>
      <vt:lpstr>Despite some optimism around the compatibility of environmental protection and development, nearly half place greater value on the economy than forests</vt:lpstr>
      <vt:lpstr>Responsibility for taking action is believed to be a collective and government responsibility</vt:lpstr>
      <vt:lpstr>Summary</vt:lpstr>
      <vt:lpstr>PowerPoint Presentation</vt:lpstr>
      <vt:lpstr>Plastic waste, pollution and forests are better understood concepts than future cities</vt:lpstr>
      <vt:lpstr>Subjects to which audiences can relate in everyday life are typically of greater appeal</vt:lpstr>
      <vt:lpstr>Overall, the environmental issues that are most understood are also the ones of greatest interest</vt:lpstr>
      <vt:lpstr>Almost half of people claim to have changed to a more environmentally friendly lifestyle in the last 12 months</vt:lpstr>
      <vt:lpstr>Reasons given for not participating in protecting the environment in Indonesia are again a lack of time, money and knowledge</vt:lpstr>
      <vt:lpstr>Summary</vt:lpstr>
      <vt:lpstr>PowerPoint Presentation</vt:lpstr>
      <vt:lpstr>Beyond entertainment, audiences seek TV content that educates and promotes personal improvement</vt:lpstr>
      <vt:lpstr>The most popular time audiences watch TV is between 7 and 10pm throughout the week</vt:lpstr>
      <vt:lpstr>Radio is more popular with young people in the mornings between 8 and 10am, with another peak between 7 and 10pm on weekdays</vt:lpstr>
      <vt:lpstr>Instagram is considerably more popular among 16-24s than the 25-29 age group, however they are less frequent users of YouTube</vt:lpstr>
      <vt:lpstr>Accuracy of news is judged by different measures across the population, but reputation and ownership are most often mentioned</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Sao Vichheka</dc:creator>
  <cp:lastModifiedBy>Suzanne Devai</cp:lastModifiedBy>
  <cp:revision>226</cp:revision>
  <dcterms:created xsi:type="dcterms:W3CDTF">2021-02-05T03:27:35Z</dcterms:created>
  <dcterms:modified xsi:type="dcterms:W3CDTF">2021-03-04T10:20:28Z</dcterms:modified>
</cp:coreProperties>
</file>